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Balmy" charset="1" panose="00000000000000000000"/>
      <p:regular r:id="rId12"/>
    </p:embeddedFont>
    <p:embeddedFont>
      <p:font typeface="Balsamiq Sans" charset="1" panose="02000603000000000000"/>
      <p:regular r:id="rId13"/>
    </p:embeddedFont>
    <p:embeddedFont>
      <p:font typeface="Balsamiq Sans Bold" charset="1" panose="02000603000000000000"/>
      <p:regular r:id="rId14"/>
    </p:embeddedFont>
    <p:embeddedFont>
      <p:font typeface="Balsamiq Sans Italics" charset="1" panose="02000603000000000000"/>
      <p:regular r:id="rId15"/>
    </p:embeddedFont>
    <p:embeddedFont>
      <p:font typeface="Balsamiq Sans Bold Italics" charset="1" panose="02000603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slides/slide1.xml" Type="http://schemas.openxmlformats.org/officeDocument/2006/relationships/slide"/><Relationship Id="rId18" Target="slides/slide2.xml" Type="http://schemas.openxmlformats.org/officeDocument/2006/relationships/slide"/><Relationship Id="rId19" Target="slides/slide3.xml" Type="http://schemas.openxmlformats.org/officeDocument/2006/relationships/slide"/><Relationship Id="rId2" Target="presProps.xml" Type="http://schemas.openxmlformats.org/officeDocument/2006/relationships/presProps"/><Relationship Id="rId20" Target="slides/slide4.xml" Type="http://schemas.openxmlformats.org/officeDocument/2006/relationships/slide"/><Relationship Id="rId21" Target="slides/slide5.xml" Type="http://schemas.openxmlformats.org/officeDocument/2006/relationships/slide"/><Relationship Id="rId22" Target="slides/slide6.xml" Type="http://schemas.openxmlformats.org/officeDocument/2006/relationships/slide"/><Relationship Id="rId23" Target="slides/slide7.xml" Type="http://schemas.openxmlformats.org/officeDocument/2006/relationships/slide"/><Relationship Id="rId24" Target="slides/slide8.xml" Type="http://schemas.openxmlformats.org/officeDocument/2006/relationships/slide"/><Relationship Id="rId25" Target="slides/slide9.xml" Type="http://schemas.openxmlformats.org/officeDocument/2006/relationships/slide"/><Relationship Id="rId26" Target="slides/slide10.xml" Type="http://schemas.openxmlformats.org/officeDocument/2006/relationships/slide"/><Relationship Id="rId27" Target="slides/slide11.xml" Type="http://schemas.openxmlformats.org/officeDocument/2006/relationships/slide"/><Relationship Id="rId28" Target="slides/slide12.xml" Type="http://schemas.openxmlformats.org/officeDocument/2006/relationships/slide"/><Relationship Id="rId29" Target="slides/slide13.xml" Type="http://schemas.openxmlformats.org/officeDocument/2006/relationships/slide"/><Relationship Id="rId3" Target="viewProps.xml" Type="http://schemas.openxmlformats.org/officeDocument/2006/relationships/viewProps"/><Relationship Id="rId30" Target="slides/slide14.xml" Type="http://schemas.openxmlformats.org/officeDocument/2006/relationships/slide"/><Relationship Id="rId31" Target="slides/slide15.xml" Type="http://schemas.openxmlformats.org/officeDocument/2006/relationships/slide"/><Relationship Id="rId32" Target="slides/slide16.xml" Type="http://schemas.openxmlformats.org/officeDocument/2006/relationships/slide"/><Relationship Id="rId33" Target="slides/slide17.xml" Type="http://schemas.openxmlformats.org/officeDocument/2006/relationships/slide"/><Relationship Id="rId34" Target="slides/slide18.xml" Type="http://schemas.openxmlformats.org/officeDocument/2006/relationships/slide"/><Relationship Id="rId35" Target="slides/slide19.xml" Type="http://schemas.openxmlformats.org/officeDocument/2006/relationships/slide"/><Relationship Id="rId36" Target="slides/slide20.xml" Type="http://schemas.openxmlformats.org/officeDocument/2006/relationships/slide"/><Relationship Id="rId37" Target="slides/slide2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11" Target="../media/image61.svg" Type="http://schemas.openxmlformats.org/officeDocument/2006/relationships/image"/><Relationship Id="rId12" Target="../media/image99.png" Type="http://schemas.openxmlformats.org/officeDocument/2006/relationships/image"/><Relationship Id="rId13" Target="https://www.myskillsfuture.gov.sg/content/portal/en/header/faqs/skillsfuture-credit.html" TargetMode="External" Type="http://schemas.openxmlformats.org/officeDocument/2006/relationships/hyperlink"/><Relationship Id="rId14" Target="https://en.wikipedia.org/wiki/COVID-19_pandemic" TargetMode="External" Type="http://schemas.openxmlformats.org/officeDocument/2006/relationships/hyperlink"/><Relationship Id="rId2" Target="../media/image93.png" Type="http://schemas.openxmlformats.org/officeDocument/2006/relationships/image"/><Relationship Id="rId3" Target="../media/image94.svg" Type="http://schemas.openxmlformats.org/officeDocument/2006/relationships/image"/><Relationship Id="rId4" Target="../media/image95.png" Type="http://schemas.openxmlformats.org/officeDocument/2006/relationships/image"/><Relationship Id="rId5" Target="../media/image96.svg" Type="http://schemas.openxmlformats.org/officeDocument/2006/relationships/image"/><Relationship Id="rId6" Target="../media/image97.png" Type="http://schemas.openxmlformats.org/officeDocument/2006/relationships/image"/><Relationship Id="rId7" Target="../media/image98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11" Target="../media/image61.svg" Type="http://schemas.openxmlformats.org/officeDocument/2006/relationships/image"/><Relationship Id="rId12" Target="../media/image100.png" Type="http://schemas.openxmlformats.org/officeDocument/2006/relationships/image"/><Relationship Id="rId2" Target="../media/image93.png" Type="http://schemas.openxmlformats.org/officeDocument/2006/relationships/image"/><Relationship Id="rId3" Target="../media/image94.svg" Type="http://schemas.openxmlformats.org/officeDocument/2006/relationships/image"/><Relationship Id="rId4" Target="../media/image95.png" Type="http://schemas.openxmlformats.org/officeDocument/2006/relationships/image"/><Relationship Id="rId5" Target="../media/image96.svg" Type="http://schemas.openxmlformats.org/officeDocument/2006/relationships/image"/><Relationship Id="rId6" Target="../media/image97.png" Type="http://schemas.openxmlformats.org/officeDocument/2006/relationships/image"/><Relationship Id="rId7" Target="../media/image98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11" Target="../media/image61.svg" Type="http://schemas.openxmlformats.org/officeDocument/2006/relationships/image"/><Relationship Id="rId12" Target="../media/image101.png" Type="http://schemas.openxmlformats.org/officeDocument/2006/relationships/image"/><Relationship Id="rId2" Target="../media/image93.png" Type="http://schemas.openxmlformats.org/officeDocument/2006/relationships/image"/><Relationship Id="rId3" Target="../media/image94.svg" Type="http://schemas.openxmlformats.org/officeDocument/2006/relationships/image"/><Relationship Id="rId4" Target="../media/image95.png" Type="http://schemas.openxmlformats.org/officeDocument/2006/relationships/image"/><Relationship Id="rId5" Target="../media/image96.svg" Type="http://schemas.openxmlformats.org/officeDocument/2006/relationships/image"/><Relationship Id="rId6" Target="../media/image97.png" Type="http://schemas.openxmlformats.org/officeDocument/2006/relationships/image"/><Relationship Id="rId7" Target="../media/image98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11" Target="../media/image61.svg" Type="http://schemas.openxmlformats.org/officeDocument/2006/relationships/image"/><Relationship Id="rId12" Target="../media/image102.png" Type="http://schemas.openxmlformats.org/officeDocument/2006/relationships/image"/><Relationship Id="rId13" Target="../media/image103.png" Type="http://schemas.openxmlformats.org/officeDocument/2006/relationships/image"/><Relationship Id="rId2" Target="../media/image93.png" Type="http://schemas.openxmlformats.org/officeDocument/2006/relationships/image"/><Relationship Id="rId3" Target="../media/image94.svg" Type="http://schemas.openxmlformats.org/officeDocument/2006/relationships/image"/><Relationship Id="rId4" Target="../media/image95.png" Type="http://schemas.openxmlformats.org/officeDocument/2006/relationships/image"/><Relationship Id="rId5" Target="../media/image96.svg" Type="http://schemas.openxmlformats.org/officeDocument/2006/relationships/image"/><Relationship Id="rId6" Target="../media/image97.png" Type="http://schemas.openxmlformats.org/officeDocument/2006/relationships/image"/><Relationship Id="rId7" Target="../media/image98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4.pn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105.png" Type="http://schemas.openxmlformats.org/officeDocument/2006/relationships/image"/><Relationship Id="rId8" Target="../media/image106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7.png" Type="http://schemas.openxmlformats.org/officeDocument/2006/relationships/image"/><Relationship Id="rId5" Target="../media/image58.png" Type="http://schemas.openxmlformats.org/officeDocument/2006/relationships/image"/><Relationship Id="rId6" Target="../media/image59.png" Type="http://schemas.openxmlformats.org/officeDocument/2006/relationships/image"/><Relationship Id="rId7" Target="../media/image60.png" Type="http://schemas.openxmlformats.org/officeDocument/2006/relationships/image"/><Relationship Id="rId8" Target="../media/image61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11" Target="../media/image61.svg" Type="http://schemas.openxmlformats.org/officeDocument/2006/relationships/image"/><Relationship Id="rId12" Target="../media/image107.png" Type="http://schemas.openxmlformats.org/officeDocument/2006/relationships/image"/><Relationship Id="rId2" Target="../media/image93.png" Type="http://schemas.openxmlformats.org/officeDocument/2006/relationships/image"/><Relationship Id="rId3" Target="../media/image94.svg" Type="http://schemas.openxmlformats.org/officeDocument/2006/relationships/image"/><Relationship Id="rId4" Target="../media/image95.png" Type="http://schemas.openxmlformats.org/officeDocument/2006/relationships/image"/><Relationship Id="rId5" Target="../media/image96.svg" Type="http://schemas.openxmlformats.org/officeDocument/2006/relationships/image"/><Relationship Id="rId6" Target="../media/image97.png" Type="http://schemas.openxmlformats.org/officeDocument/2006/relationships/image"/><Relationship Id="rId7" Target="../media/image98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11" Target="../media/image61.svg" Type="http://schemas.openxmlformats.org/officeDocument/2006/relationships/image"/><Relationship Id="rId12" Target="../media/image108.png" Type="http://schemas.openxmlformats.org/officeDocument/2006/relationships/image"/><Relationship Id="rId13" Target="../media/image109.png" Type="http://schemas.openxmlformats.org/officeDocument/2006/relationships/image"/><Relationship Id="rId14" Target="../media/image110.png" Type="http://schemas.openxmlformats.org/officeDocument/2006/relationships/image"/><Relationship Id="rId2" Target="../media/image93.png" Type="http://schemas.openxmlformats.org/officeDocument/2006/relationships/image"/><Relationship Id="rId3" Target="../media/image94.svg" Type="http://schemas.openxmlformats.org/officeDocument/2006/relationships/image"/><Relationship Id="rId4" Target="../media/image95.png" Type="http://schemas.openxmlformats.org/officeDocument/2006/relationships/image"/><Relationship Id="rId5" Target="../media/image96.svg" Type="http://schemas.openxmlformats.org/officeDocument/2006/relationships/image"/><Relationship Id="rId6" Target="../media/image97.png" Type="http://schemas.openxmlformats.org/officeDocument/2006/relationships/image"/><Relationship Id="rId7" Target="../media/image98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11" Target="../media/image61.svg" Type="http://schemas.openxmlformats.org/officeDocument/2006/relationships/image"/><Relationship Id="rId12" Target="../media/image111.png" Type="http://schemas.openxmlformats.org/officeDocument/2006/relationships/image"/><Relationship Id="rId2" Target="../media/image93.png" Type="http://schemas.openxmlformats.org/officeDocument/2006/relationships/image"/><Relationship Id="rId3" Target="../media/image94.svg" Type="http://schemas.openxmlformats.org/officeDocument/2006/relationships/image"/><Relationship Id="rId4" Target="../media/image95.png" Type="http://schemas.openxmlformats.org/officeDocument/2006/relationships/image"/><Relationship Id="rId5" Target="../media/image96.svg" Type="http://schemas.openxmlformats.org/officeDocument/2006/relationships/image"/><Relationship Id="rId6" Target="../media/image97.png" Type="http://schemas.openxmlformats.org/officeDocument/2006/relationships/image"/><Relationship Id="rId7" Target="../media/image98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7.png" Type="http://schemas.openxmlformats.org/officeDocument/2006/relationships/image"/><Relationship Id="rId5" Target="../media/image58.png" Type="http://schemas.openxmlformats.org/officeDocument/2006/relationships/image"/><Relationship Id="rId6" Target="../media/image59.png" Type="http://schemas.openxmlformats.org/officeDocument/2006/relationships/image"/><Relationship Id="rId7" Target="../media/image60.png" Type="http://schemas.openxmlformats.org/officeDocument/2006/relationships/image"/><Relationship Id="rId8" Target="../media/image61.sv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svg" Type="http://schemas.openxmlformats.org/officeDocument/2006/relationships/image"/><Relationship Id="rId12" Target="../media/image28.png" Type="http://schemas.openxmlformats.org/officeDocument/2006/relationships/image"/><Relationship Id="rId13" Target="../media/image29.svg" Type="http://schemas.openxmlformats.org/officeDocument/2006/relationships/image"/><Relationship Id="rId14" Target="../media/image30.png" Type="http://schemas.openxmlformats.org/officeDocument/2006/relationships/image"/><Relationship Id="rId15" Target="../media/image31.svg" Type="http://schemas.openxmlformats.org/officeDocument/2006/relationships/image"/><Relationship Id="rId16" Target="../media/image32.png" Type="http://schemas.openxmlformats.org/officeDocument/2006/relationships/image"/><Relationship Id="rId17" Target="../media/image3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4.pn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105.png" Type="http://schemas.openxmlformats.org/officeDocument/2006/relationships/image"/><Relationship Id="rId8" Target="../media/image106.svg" Type="http://schemas.openxmlformats.org/officeDocument/2006/relationships/image"/><Relationship Id="rId9" Target="https://www.healthhub.sg/programmes/nsc" TargetMode="External" Type="http://schemas.openxmlformats.org/officeDocument/2006/relationships/hyperlink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9.png" Type="http://schemas.openxmlformats.org/officeDocument/2006/relationships/image"/><Relationship Id="rId11" Target="../media/image120.svg" Type="http://schemas.openxmlformats.org/officeDocument/2006/relationships/image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13.png" Type="http://schemas.openxmlformats.org/officeDocument/2006/relationships/image"/><Relationship Id="rId5" Target="../media/image114.svg" Type="http://schemas.openxmlformats.org/officeDocument/2006/relationships/image"/><Relationship Id="rId6" Target="../media/image115.png" Type="http://schemas.openxmlformats.org/officeDocument/2006/relationships/image"/><Relationship Id="rId7" Target="../media/image116.svg" Type="http://schemas.openxmlformats.org/officeDocument/2006/relationships/image"/><Relationship Id="rId8" Target="../media/image117.png" Type="http://schemas.openxmlformats.org/officeDocument/2006/relationships/image"/><Relationship Id="rId9" Target="../media/image118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38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svg" Type="http://schemas.openxmlformats.org/officeDocument/2006/relationships/image"/><Relationship Id="rId12" Target="../media/image32.png" Type="http://schemas.openxmlformats.org/officeDocument/2006/relationships/image"/><Relationship Id="rId13" Target="../media/image33.svg" Type="http://schemas.openxmlformats.org/officeDocument/2006/relationships/image"/><Relationship Id="rId14" Target="../media/image49.png" Type="http://schemas.openxmlformats.org/officeDocument/2006/relationships/image"/><Relationship Id="rId15" Target="../media/image50.svg" Type="http://schemas.openxmlformats.org/officeDocument/2006/relationships/image"/><Relationship Id="rId16" Target="../media/image51.png" Type="http://schemas.openxmlformats.org/officeDocument/2006/relationships/image"/><Relationship Id="rId17" Target="../media/image52.svg" Type="http://schemas.openxmlformats.org/officeDocument/2006/relationships/image"/><Relationship Id="rId18" Target="../media/image53.png" Type="http://schemas.openxmlformats.org/officeDocument/2006/relationships/image"/><Relationship Id="rId19" Target="../media/image54.svg" Type="http://schemas.openxmlformats.org/officeDocument/2006/relationships/image"/><Relationship Id="rId2" Target="../media/image1.png" Type="http://schemas.openxmlformats.org/officeDocument/2006/relationships/image"/><Relationship Id="rId20" Target="../media/image55.png" Type="http://schemas.openxmlformats.org/officeDocument/2006/relationships/image"/><Relationship Id="rId21" Target="../media/image56.svg" Type="http://schemas.openxmlformats.org/officeDocument/2006/relationships/image"/><Relationship Id="rId3" Target="../media/image2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Relationship Id="rId8" Target="../media/image45.png" Type="http://schemas.openxmlformats.org/officeDocument/2006/relationships/image"/><Relationship Id="rId9" Target="../media/image46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7.png" Type="http://schemas.openxmlformats.org/officeDocument/2006/relationships/image"/><Relationship Id="rId5" Target="../media/image58.png" Type="http://schemas.openxmlformats.org/officeDocument/2006/relationships/image"/><Relationship Id="rId6" Target="../media/image59.png" Type="http://schemas.openxmlformats.org/officeDocument/2006/relationships/image"/><Relationship Id="rId7" Target="../media/image60.png" Type="http://schemas.openxmlformats.org/officeDocument/2006/relationships/image"/><Relationship Id="rId8" Target="../media/image61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8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69.png" Type="http://schemas.openxmlformats.org/officeDocument/2006/relationships/image"/><Relationship Id="rId14" Target="../media/image70.svg" Type="http://schemas.openxmlformats.org/officeDocument/2006/relationships/image"/><Relationship Id="rId15" Target="../media/image71.png" Type="http://schemas.openxmlformats.org/officeDocument/2006/relationships/image"/><Relationship Id="rId16" Target="../media/image72.svg" Type="http://schemas.openxmlformats.org/officeDocument/2006/relationships/image"/><Relationship Id="rId17" Target="../media/image73.png" Type="http://schemas.openxmlformats.org/officeDocument/2006/relationships/image"/><Relationship Id="rId18" Target="../media/image74.svg" Type="http://schemas.openxmlformats.org/officeDocument/2006/relationships/image"/><Relationship Id="rId19" Target="https://data.worldbank.org/indicator/SL.EMP.SELF.ZS?end=2021&amp;locations=SG&amp;start=1991&amp;view=chart" TargetMode="External" Type="http://schemas.openxmlformats.org/officeDocument/2006/relationships/hyperlink"/><Relationship Id="rId2" Target="../media/image1.png" Type="http://schemas.openxmlformats.org/officeDocument/2006/relationships/image"/><Relationship Id="rId20" Target="https://www.authentic-happiness.com/your-life-satisfaction-score" TargetMode="External" Type="http://schemas.openxmlformats.org/officeDocument/2006/relationships/hyperlink"/><Relationship Id="rId21" Target="https://beta.data.gov.sg/collections/1628/view" TargetMode="External" Type="http://schemas.openxmlformats.org/officeDocument/2006/relationships/hyperlink"/><Relationship Id="rId3" Target="../media/image2.svg" Type="http://schemas.openxmlformats.org/officeDocument/2006/relationships/image"/><Relationship Id="rId4" Target="../media/image62.png" Type="http://schemas.openxmlformats.org/officeDocument/2006/relationships/image"/><Relationship Id="rId5" Target="../media/image63.svg" Type="http://schemas.openxmlformats.org/officeDocument/2006/relationships/image"/><Relationship Id="rId6" Target="../media/image64.png" Type="http://schemas.openxmlformats.org/officeDocument/2006/relationships/image"/><Relationship Id="rId7" Target="../media/image65.png" Type="http://schemas.openxmlformats.org/officeDocument/2006/relationships/image"/><Relationship Id="rId8" Target="../media/image66.svg" Type="http://schemas.openxmlformats.org/officeDocument/2006/relationships/image"/><Relationship Id="rId9" Target="../media/image67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svg" Type="http://schemas.openxmlformats.org/officeDocument/2006/relationships/image"/><Relationship Id="rId12" Target="../media/image79.png" Type="http://schemas.openxmlformats.org/officeDocument/2006/relationships/image"/><Relationship Id="rId13" Target="../media/image80.png" Type="http://schemas.openxmlformats.org/officeDocument/2006/relationships/image"/><Relationship Id="rId14" Target="../media/image81.png" Type="http://schemas.openxmlformats.org/officeDocument/2006/relationships/image"/><Relationship Id="rId15" Target="../media/image8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75.png" Type="http://schemas.openxmlformats.org/officeDocument/2006/relationships/image"/><Relationship Id="rId7" Target="../media/image76.svg" Type="http://schemas.openxmlformats.org/officeDocument/2006/relationships/image"/><Relationship Id="rId8" Target="../media/image77.png" Type="http://schemas.openxmlformats.org/officeDocument/2006/relationships/image"/><Relationship Id="rId9" Target="../media/image78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3.png" Type="http://schemas.openxmlformats.org/officeDocument/2006/relationships/image"/><Relationship Id="rId11" Target="../media/image84.png" Type="http://schemas.openxmlformats.org/officeDocument/2006/relationships/image"/><Relationship Id="rId12" Target="../media/image85.png" Type="http://schemas.openxmlformats.org/officeDocument/2006/relationships/image"/><Relationship Id="rId13" Target="../media/image86.png" Type="http://schemas.openxmlformats.org/officeDocument/2006/relationships/image"/><Relationship Id="rId14" Target="../media/image87.png" Type="http://schemas.openxmlformats.org/officeDocument/2006/relationships/image"/><Relationship Id="rId15" Target="../media/image36.png" Type="http://schemas.openxmlformats.org/officeDocument/2006/relationships/image"/><Relationship Id="rId16" Target="../media/image3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75.png" Type="http://schemas.openxmlformats.org/officeDocument/2006/relationships/image"/><Relationship Id="rId7" Target="../media/image76.svg" Type="http://schemas.openxmlformats.org/officeDocument/2006/relationships/image"/><Relationship Id="rId8" Target="../media/image77.png" Type="http://schemas.openxmlformats.org/officeDocument/2006/relationships/image"/><Relationship Id="rId9" Target="../media/image78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svg" Type="http://schemas.openxmlformats.org/officeDocument/2006/relationships/image"/><Relationship Id="rId12" Target="../media/image88.png" Type="http://schemas.openxmlformats.org/officeDocument/2006/relationships/image"/><Relationship Id="rId13" Target="../media/image89.png" Type="http://schemas.openxmlformats.org/officeDocument/2006/relationships/image"/><Relationship Id="rId14" Target="../media/image90.png" Type="http://schemas.openxmlformats.org/officeDocument/2006/relationships/image"/><Relationship Id="rId15" Target="../media/image91.png" Type="http://schemas.openxmlformats.org/officeDocument/2006/relationships/image"/><Relationship Id="rId16" Target="../media/image9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75.png" Type="http://schemas.openxmlformats.org/officeDocument/2006/relationships/image"/><Relationship Id="rId7" Target="../media/image76.svg" Type="http://schemas.openxmlformats.org/officeDocument/2006/relationships/image"/><Relationship Id="rId8" Target="../media/image77.png" Type="http://schemas.openxmlformats.org/officeDocument/2006/relationships/image"/><Relationship Id="rId9" Target="../media/image7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CAA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37082" y="-337903"/>
            <a:ext cx="21481611" cy="12083406"/>
          </a:xfrm>
          <a:custGeom>
            <a:avLst/>
            <a:gdLst/>
            <a:ahLst/>
            <a:cxnLst/>
            <a:rect r="r" b="b" t="t" l="l"/>
            <a:pathLst>
              <a:path h="12083406" w="21481611">
                <a:moveTo>
                  <a:pt x="0" y="0"/>
                </a:moveTo>
                <a:lnTo>
                  <a:pt x="21481611" y="0"/>
                </a:lnTo>
                <a:lnTo>
                  <a:pt x="21481611" y="12083406"/>
                </a:lnTo>
                <a:lnTo>
                  <a:pt x="0" y="12083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86809">
            <a:off x="879301" y="1373376"/>
            <a:ext cx="16529397" cy="11735872"/>
          </a:xfrm>
          <a:custGeom>
            <a:avLst/>
            <a:gdLst/>
            <a:ahLst/>
            <a:cxnLst/>
            <a:rect r="r" b="b" t="t" l="l"/>
            <a:pathLst>
              <a:path h="11735872" w="16529397">
                <a:moveTo>
                  <a:pt x="0" y="0"/>
                </a:moveTo>
                <a:lnTo>
                  <a:pt x="16529398" y="0"/>
                </a:lnTo>
                <a:lnTo>
                  <a:pt x="16529398" y="11735873"/>
                </a:lnTo>
                <a:lnTo>
                  <a:pt x="0" y="117358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257945">
            <a:off x="10453589" y="2970130"/>
            <a:ext cx="5913202" cy="7946441"/>
            <a:chOff x="0" y="0"/>
            <a:chExt cx="3663950" cy="49237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6"/>
              <a:stretch>
                <a:fillRect l="-39970" t="0" r="-3997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866954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369169">
            <a:off x="12142526" y="2666762"/>
            <a:ext cx="3231690" cy="848319"/>
          </a:xfrm>
          <a:custGeom>
            <a:avLst/>
            <a:gdLst/>
            <a:ahLst/>
            <a:cxnLst/>
            <a:rect r="r" b="b" t="t" l="l"/>
            <a:pathLst>
              <a:path h="848319" w="3231690">
                <a:moveTo>
                  <a:pt x="0" y="0"/>
                </a:moveTo>
                <a:lnTo>
                  <a:pt x="3231690" y="0"/>
                </a:lnTo>
                <a:lnTo>
                  <a:pt x="3231690" y="848319"/>
                </a:lnTo>
                <a:lnTo>
                  <a:pt x="0" y="8483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21355">
            <a:off x="-433780" y="1337080"/>
            <a:ext cx="2924960" cy="2845188"/>
          </a:xfrm>
          <a:custGeom>
            <a:avLst/>
            <a:gdLst/>
            <a:ahLst/>
            <a:cxnLst/>
            <a:rect r="r" b="b" t="t" l="l"/>
            <a:pathLst>
              <a:path h="2845188" w="2924960">
                <a:moveTo>
                  <a:pt x="0" y="0"/>
                </a:moveTo>
                <a:lnTo>
                  <a:pt x="2924960" y="0"/>
                </a:lnTo>
                <a:lnTo>
                  <a:pt x="2924960" y="2845188"/>
                </a:lnTo>
                <a:lnTo>
                  <a:pt x="0" y="28451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68296">
            <a:off x="6411627" y="8493371"/>
            <a:ext cx="1410254" cy="2057400"/>
          </a:xfrm>
          <a:custGeom>
            <a:avLst/>
            <a:gdLst/>
            <a:ahLst/>
            <a:cxnLst/>
            <a:rect r="r" b="b" t="t" l="l"/>
            <a:pathLst>
              <a:path h="2057400" w="1410254">
                <a:moveTo>
                  <a:pt x="0" y="0"/>
                </a:moveTo>
                <a:lnTo>
                  <a:pt x="1410254" y="0"/>
                </a:lnTo>
                <a:lnTo>
                  <a:pt x="141025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995867" y="2050126"/>
            <a:ext cx="1084162" cy="1040795"/>
          </a:xfrm>
          <a:custGeom>
            <a:avLst/>
            <a:gdLst/>
            <a:ahLst/>
            <a:cxnLst/>
            <a:rect r="r" b="b" t="t" l="l"/>
            <a:pathLst>
              <a:path h="1040795" w="1084162">
                <a:moveTo>
                  <a:pt x="0" y="0"/>
                </a:moveTo>
                <a:lnTo>
                  <a:pt x="1084161" y="0"/>
                </a:lnTo>
                <a:lnTo>
                  <a:pt x="1084161" y="1040795"/>
                </a:lnTo>
                <a:lnTo>
                  <a:pt x="0" y="104079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05151" y="9522071"/>
            <a:ext cx="1084162" cy="1040795"/>
          </a:xfrm>
          <a:custGeom>
            <a:avLst/>
            <a:gdLst/>
            <a:ahLst/>
            <a:cxnLst/>
            <a:rect r="r" b="b" t="t" l="l"/>
            <a:pathLst>
              <a:path h="1040795" w="1084162">
                <a:moveTo>
                  <a:pt x="0" y="0"/>
                </a:moveTo>
                <a:lnTo>
                  <a:pt x="1084162" y="0"/>
                </a:lnTo>
                <a:lnTo>
                  <a:pt x="1084162" y="1040795"/>
                </a:lnTo>
                <a:lnTo>
                  <a:pt x="0" y="104079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320420">
            <a:off x="15967419" y="795862"/>
            <a:ext cx="2138349" cy="4015679"/>
          </a:xfrm>
          <a:custGeom>
            <a:avLst/>
            <a:gdLst/>
            <a:ahLst/>
            <a:cxnLst/>
            <a:rect r="r" b="b" t="t" l="l"/>
            <a:pathLst>
              <a:path h="4015679" w="2138349">
                <a:moveTo>
                  <a:pt x="0" y="0"/>
                </a:moveTo>
                <a:lnTo>
                  <a:pt x="2138349" y="0"/>
                </a:lnTo>
                <a:lnTo>
                  <a:pt x="2138349" y="4015679"/>
                </a:lnTo>
                <a:lnTo>
                  <a:pt x="0" y="40156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408216">
            <a:off x="-631913" y="7726335"/>
            <a:ext cx="2237064" cy="1037439"/>
          </a:xfrm>
          <a:custGeom>
            <a:avLst/>
            <a:gdLst/>
            <a:ahLst/>
            <a:cxnLst/>
            <a:rect r="r" b="b" t="t" l="l"/>
            <a:pathLst>
              <a:path h="1037439" w="2237064">
                <a:moveTo>
                  <a:pt x="0" y="0"/>
                </a:moveTo>
                <a:lnTo>
                  <a:pt x="2237064" y="0"/>
                </a:lnTo>
                <a:lnTo>
                  <a:pt x="2237064" y="1037439"/>
                </a:lnTo>
                <a:lnTo>
                  <a:pt x="0" y="103743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284215" y="2216882"/>
            <a:ext cx="1290441" cy="1085583"/>
          </a:xfrm>
          <a:custGeom>
            <a:avLst/>
            <a:gdLst/>
            <a:ahLst/>
            <a:cxnLst/>
            <a:rect r="r" b="b" t="t" l="l"/>
            <a:pathLst>
              <a:path h="1085583" w="1290441">
                <a:moveTo>
                  <a:pt x="0" y="0"/>
                </a:moveTo>
                <a:lnTo>
                  <a:pt x="1290440" y="0"/>
                </a:lnTo>
                <a:lnTo>
                  <a:pt x="1290440" y="1085584"/>
                </a:lnTo>
                <a:lnTo>
                  <a:pt x="0" y="108558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284215" y="8349838"/>
            <a:ext cx="1290441" cy="1085583"/>
          </a:xfrm>
          <a:custGeom>
            <a:avLst/>
            <a:gdLst/>
            <a:ahLst/>
            <a:cxnLst/>
            <a:rect r="r" b="b" t="t" l="l"/>
            <a:pathLst>
              <a:path h="1085583" w="1290441">
                <a:moveTo>
                  <a:pt x="0" y="0"/>
                </a:moveTo>
                <a:lnTo>
                  <a:pt x="1290440" y="0"/>
                </a:lnTo>
                <a:lnTo>
                  <a:pt x="1290440" y="1085583"/>
                </a:lnTo>
                <a:lnTo>
                  <a:pt x="0" y="108558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408216">
            <a:off x="16709891" y="7819195"/>
            <a:ext cx="2237064" cy="1037439"/>
          </a:xfrm>
          <a:custGeom>
            <a:avLst/>
            <a:gdLst/>
            <a:ahLst/>
            <a:cxnLst/>
            <a:rect r="r" b="b" t="t" l="l"/>
            <a:pathLst>
              <a:path h="1037439" w="2237064">
                <a:moveTo>
                  <a:pt x="0" y="0"/>
                </a:moveTo>
                <a:lnTo>
                  <a:pt x="2237064" y="0"/>
                </a:lnTo>
                <a:lnTo>
                  <a:pt x="2237064" y="1037438"/>
                </a:lnTo>
                <a:lnTo>
                  <a:pt x="0" y="103743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325554">
            <a:off x="1698476" y="3932681"/>
            <a:ext cx="6932157" cy="2832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3"/>
              </a:lnSpc>
            </a:pPr>
            <a:r>
              <a:rPr lang="en-US" sz="6399">
                <a:solidFill>
                  <a:srgbClr val="866954"/>
                </a:solidFill>
                <a:latin typeface="Balmy"/>
              </a:rPr>
              <a:t>Growth </a:t>
            </a:r>
          </a:p>
          <a:p>
            <a:pPr algn="ctr">
              <a:lnSpc>
                <a:spcPts val="7423"/>
              </a:lnSpc>
            </a:pPr>
            <a:r>
              <a:rPr lang="en-US" sz="6399">
                <a:solidFill>
                  <a:srgbClr val="866954"/>
                </a:solidFill>
                <a:latin typeface="Balmy"/>
              </a:rPr>
              <a:t>of </a:t>
            </a:r>
          </a:p>
          <a:p>
            <a:pPr algn="ctr">
              <a:lnSpc>
                <a:spcPts val="7423"/>
              </a:lnSpc>
            </a:pPr>
            <a:r>
              <a:rPr lang="en-US" sz="6399">
                <a:solidFill>
                  <a:srgbClr val="866954"/>
                </a:solidFill>
                <a:latin typeface="Balmy"/>
              </a:rPr>
              <a:t>Self-employment </a:t>
            </a:r>
          </a:p>
        </p:txBody>
      </p:sp>
      <p:sp>
        <p:nvSpPr>
          <p:cNvPr name="TextBox 18" id="18"/>
          <p:cNvSpPr txBox="true"/>
          <p:nvPr/>
        </p:nvSpPr>
        <p:spPr>
          <a:xfrm rot="248731">
            <a:off x="2127387" y="7190115"/>
            <a:ext cx="5602766" cy="433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3"/>
              </a:lnSpc>
            </a:pPr>
            <a:r>
              <a:rPr lang="en-US" sz="3011">
                <a:solidFill>
                  <a:srgbClr val="866954"/>
                </a:solidFill>
                <a:latin typeface="Balsamiq Sans"/>
              </a:rPr>
              <a:t>Presented By PinPin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69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37082" y="-337903"/>
            <a:ext cx="21481611" cy="12083406"/>
          </a:xfrm>
          <a:custGeom>
            <a:avLst/>
            <a:gdLst/>
            <a:ahLst/>
            <a:cxnLst/>
            <a:rect r="r" b="b" t="t" l="l"/>
            <a:pathLst>
              <a:path h="12083406" w="21481611">
                <a:moveTo>
                  <a:pt x="0" y="0"/>
                </a:moveTo>
                <a:lnTo>
                  <a:pt x="21481611" y="0"/>
                </a:lnTo>
                <a:lnTo>
                  <a:pt x="21481611" y="12083406"/>
                </a:lnTo>
                <a:lnTo>
                  <a:pt x="0" y="12083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0439" y="1372207"/>
            <a:ext cx="17107121" cy="12702037"/>
          </a:xfrm>
          <a:custGeom>
            <a:avLst/>
            <a:gdLst/>
            <a:ahLst/>
            <a:cxnLst/>
            <a:rect r="r" b="b" t="t" l="l"/>
            <a:pathLst>
              <a:path h="12702037" w="17107121">
                <a:moveTo>
                  <a:pt x="0" y="0"/>
                </a:moveTo>
                <a:lnTo>
                  <a:pt x="17107122" y="0"/>
                </a:lnTo>
                <a:lnTo>
                  <a:pt x="17107122" y="12702037"/>
                </a:lnTo>
                <a:lnTo>
                  <a:pt x="0" y="127020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6653" y="4462781"/>
            <a:ext cx="1760640" cy="6520889"/>
          </a:xfrm>
          <a:custGeom>
            <a:avLst/>
            <a:gdLst/>
            <a:ahLst/>
            <a:cxnLst/>
            <a:rect r="r" b="b" t="t" l="l"/>
            <a:pathLst>
              <a:path h="6520889" w="1760640">
                <a:moveTo>
                  <a:pt x="0" y="0"/>
                </a:moveTo>
                <a:lnTo>
                  <a:pt x="1760640" y="0"/>
                </a:lnTo>
                <a:lnTo>
                  <a:pt x="1760640" y="6520889"/>
                </a:lnTo>
                <a:lnTo>
                  <a:pt x="0" y="65208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643962" y="-805592"/>
            <a:ext cx="7315200" cy="3273552"/>
          </a:xfrm>
          <a:custGeom>
            <a:avLst/>
            <a:gdLst/>
            <a:ahLst/>
            <a:cxnLst/>
            <a:rect r="r" b="b" t="t" l="l"/>
            <a:pathLst>
              <a:path h="3273552" w="7315200">
                <a:moveTo>
                  <a:pt x="0" y="0"/>
                </a:moveTo>
                <a:lnTo>
                  <a:pt x="7315200" y="0"/>
                </a:lnTo>
                <a:lnTo>
                  <a:pt x="7315200" y="3273552"/>
                </a:lnTo>
                <a:lnTo>
                  <a:pt x="0" y="32735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9394" y="1733179"/>
            <a:ext cx="2080987" cy="965058"/>
          </a:xfrm>
          <a:custGeom>
            <a:avLst/>
            <a:gdLst/>
            <a:ahLst/>
            <a:cxnLst/>
            <a:rect r="r" b="b" t="t" l="l"/>
            <a:pathLst>
              <a:path h="965058" w="2080987">
                <a:moveTo>
                  <a:pt x="0" y="0"/>
                </a:moveTo>
                <a:lnTo>
                  <a:pt x="2080987" y="0"/>
                </a:lnTo>
                <a:lnTo>
                  <a:pt x="2080987" y="965057"/>
                </a:lnTo>
                <a:lnTo>
                  <a:pt x="0" y="9650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178313" y="9444660"/>
            <a:ext cx="2080987" cy="965058"/>
          </a:xfrm>
          <a:custGeom>
            <a:avLst/>
            <a:gdLst/>
            <a:ahLst/>
            <a:cxnLst/>
            <a:rect r="r" b="b" t="t" l="l"/>
            <a:pathLst>
              <a:path h="965058" w="2080987">
                <a:moveTo>
                  <a:pt x="0" y="0"/>
                </a:moveTo>
                <a:lnTo>
                  <a:pt x="2080987" y="0"/>
                </a:lnTo>
                <a:lnTo>
                  <a:pt x="2080987" y="965058"/>
                </a:lnTo>
                <a:lnTo>
                  <a:pt x="0" y="9650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420970" y="3908902"/>
            <a:ext cx="7679750" cy="4382415"/>
          </a:xfrm>
          <a:custGeom>
            <a:avLst/>
            <a:gdLst/>
            <a:ahLst/>
            <a:cxnLst/>
            <a:rect r="r" b="b" t="t" l="l"/>
            <a:pathLst>
              <a:path h="4382415" w="7679750">
                <a:moveTo>
                  <a:pt x="0" y="0"/>
                </a:moveTo>
                <a:lnTo>
                  <a:pt x="7679749" y="0"/>
                </a:lnTo>
                <a:lnTo>
                  <a:pt x="7679749" y="4382415"/>
                </a:lnTo>
                <a:lnTo>
                  <a:pt x="0" y="438241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  <a:ln w="38100" cap="sq">
            <a:solidFill>
              <a:srgbClr val="866255"/>
            </a:solidFill>
            <a:prstDash val="sysDot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2499714" y="2707761"/>
            <a:ext cx="6054433" cy="120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72"/>
              </a:lnSpc>
            </a:pPr>
            <a:r>
              <a:rPr lang="en-US" sz="7993">
                <a:solidFill>
                  <a:srgbClr val="866954"/>
                </a:solidFill>
                <a:latin typeface="Balmy"/>
              </a:rPr>
              <a:t>Line Graph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50054" y="3919942"/>
            <a:ext cx="6204093" cy="3879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83"/>
              </a:lnSpc>
            </a:pPr>
            <a:r>
              <a:rPr lang="en-US" sz="2400" spc="2">
                <a:solidFill>
                  <a:srgbClr val="866954"/>
                </a:solidFill>
                <a:latin typeface="Balsamiq Sans"/>
              </a:rPr>
              <a:t>In General</a:t>
            </a:r>
          </a:p>
          <a:p>
            <a:pPr marL="518160" indent="-259080" lvl="1">
              <a:lnSpc>
                <a:spcPts val="2783"/>
              </a:lnSpc>
              <a:buFont typeface="Arial"/>
              <a:buChar char="•"/>
            </a:pPr>
            <a:r>
              <a:rPr lang="en-US" sz="2400">
                <a:solidFill>
                  <a:srgbClr val="866954"/>
                </a:solidFill>
                <a:latin typeface="Balsamiq Sans"/>
              </a:rPr>
              <a:t>World</a:t>
            </a:r>
          </a:p>
          <a:p>
            <a:pPr marL="1036320" indent="-345440" lvl="2">
              <a:lnSpc>
                <a:spcPts val="2783"/>
              </a:lnSpc>
              <a:buFont typeface="Arial"/>
              <a:buChar char="⚬"/>
            </a:pPr>
            <a:r>
              <a:rPr lang="en-US" sz="2400">
                <a:solidFill>
                  <a:srgbClr val="866954"/>
                </a:solidFill>
                <a:latin typeface="Balsamiq Sans"/>
              </a:rPr>
              <a:t>Decrease, but suddenly increased at 2020</a:t>
            </a:r>
          </a:p>
          <a:p>
            <a:pPr marL="1036320" indent="-345440" lvl="2">
              <a:lnSpc>
                <a:spcPts val="2783"/>
              </a:lnSpc>
              <a:buFont typeface="Arial"/>
              <a:buChar char="⚬"/>
            </a:pPr>
            <a:r>
              <a:rPr lang="en-US" sz="2400">
                <a:solidFill>
                  <a:srgbClr val="866954"/>
                </a:solidFill>
                <a:latin typeface="Balsamiq Sans"/>
              </a:rPr>
              <a:t>Could be Due to the recent pandemic </a:t>
            </a:r>
            <a:r>
              <a:rPr lang="en-US" sz="2400">
                <a:solidFill>
                  <a:srgbClr val="866954"/>
                </a:solidFill>
                <a:latin typeface="Balsamiq Sans Bold"/>
              </a:rPr>
              <a:t>(COVID-19)</a:t>
            </a:r>
          </a:p>
          <a:p>
            <a:pPr marL="518160" indent="-259080" lvl="1">
              <a:lnSpc>
                <a:spcPts val="2783"/>
              </a:lnSpc>
              <a:buFont typeface="Arial"/>
              <a:buChar char="•"/>
            </a:pPr>
            <a:r>
              <a:rPr lang="en-US" sz="2400">
                <a:solidFill>
                  <a:srgbClr val="866954"/>
                </a:solidFill>
                <a:latin typeface="Balsamiq Sans"/>
              </a:rPr>
              <a:t>Singapore</a:t>
            </a:r>
          </a:p>
          <a:p>
            <a:pPr marL="1036320" indent="-345440" lvl="2">
              <a:lnSpc>
                <a:spcPts val="2783"/>
              </a:lnSpc>
              <a:buFont typeface="Arial"/>
              <a:buChar char="⚬"/>
            </a:pPr>
            <a:r>
              <a:rPr lang="en-US" sz="2400">
                <a:solidFill>
                  <a:srgbClr val="866954"/>
                </a:solidFill>
                <a:latin typeface="Balsamiq Sans"/>
              </a:rPr>
              <a:t>Rose from 2015-2017, but dropped since</a:t>
            </a:r>
          </a:p>
          <a:p>
            <a:pPr marL="1036320" indent="-345440" lvl="2">
              <a:lnSpc>
                <a:spcPts val="2783"/>
              </a:lnSpc>
              <a:buFont typeface="Arial"/>
              <a:buChar char="⚬"/>
            </a:pPr>
            <a:r>
              <a:rPr lang="en-US" sz="2400">
                <a:solidFill>
                  <a:srgbClr val="866954"/>
                </a:solidFill>
                <a:latin typeface="Balsamiq Sans"/>
              </a:rPr>
              <a:t>MySkillsFuture started at 2015</a:t>
            </a:r>
          </a:p>
          <a:p>
            <a:pPr>
              <a:lnSpc>
                <a:spcPts val="2783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9697940" y="2839435"/>
            <a:ext cx="7125810" cy="707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3"/>
              </a:lnSpc>
            </a:pPr>
            <a:r>
              <a:rPr lang="en-US" sz="2400">
                <a:solidFill>
                  <a:srgbClr val="866954"/>
                </a:solidFill>
                <a:latin typeface="Balsamiq Sans"/>
              </a:rPr>
              <a:t>Line Graph:</a:t>
            </a:r>
          </a:p>
          <a:p>
            <a:pPr algn="ctr">
              <a:lnSpc>
                <a:spcPts val="2783"/>
              </a:lnSpc>
            </a:pPr>
            <a:r>
              <a:rPr lang="en-US" sz="2400">
                <a:solidFill>
                  <a:srgbClr val="866954"/>
                </a:solidFill>
                <a:latin typeface="Balsamiq Sans"/>
              </a:rPr>
              <a:t>Track Self-Employment Rates over Time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50054" y="8832710"/>
            <a:ext cx="6204093" cy="1233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7"/>
              </a:lnSpc>
            </a:pPr>
            <a:r>
              <a:rPr lang="en-US" sz="2799" spc="2">
                <a:solidFill>
                  <a:srgbClr val="866954"/>
                </a:solidFill>
                <a:latin typeface="Balsamiq Sans"/>
              </a:rPr>
              <a:t>Sources:</a:t>
            </a:r>
          </a:p>
          <a:p>
            <a:pPr marL="604519" indent="-302260" lvl="1">
              <a:lnSpc>
                <a:spcPts val="3247"/>
              </a:lnSpc>
              <a:buFont typeface="Arial"/>
              <a:buChar char="•"/>
            </a:pPr>
            <a:r>
              <a:rPr lang="en-US" sz="2799" spc="2" u="sng">
                <a:solidFill>
                  <a:srgbClr val="866954"/>
                </a:solidFill>
                <a:latin typeface="Balsamiq Sans"/>
                <a:hlinkClick r:id="rId13" tooltip="https://www.myskillsfuture.gov.sg/content/portal/en/header/faqs/skillsfuture-credit.html"/>
              </a:rPr>
              <a:t>MySkillFuture</a:t>
            </a:r>
          </a:p>
          <a:p>
            <a:pPr marL="604519" indent="-302260" lvl="1">
              <a:lnSpc>
                <a:spcPts val="3247"/>
              </a:lnSpc>
              <a:buFont typeface="Arial"/>
              <a:buChar char="•"/>
            </a:pPr>
            <a:r>
              <a:rPr lang="en-US" sz="2799" spc="2" u="sng">
                <a:solidFill>
                  <a:srgbClr val="866954"/>
                </a:solidFill>
                <a:latin typeface="Balsamiq Sans"/>
                <a:hlinkClick r:id="rId14" tooltip="https://en.wikipedia.org/wiki/COVID-19_pandemic"/>
              </a:rPr>
              <a:t>COVID-19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69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37082" y="-337903"/>
            <a:ext cx="21481611" cy="12083406"/>
          </a:xfrm>
          <a:custGeom>
            <a:avLst/>
            <a:gdLst/>
            <a:ahLst/>
            <a:cxnLst/>
            <a:rect r="r" b="b" t="t" l="l"/>
            <a:pathLst>
              <a:path h="12083406" w="21481611">
                <a:moveTo>
                  <a:pt x="0" y="0"/>
                </a:moveTo>
                <a:lnTo>
                  <a:pt x="21481611" y="0"/>
                </a:lnTo>
                <a:lnTo>
                  <a:pt x="21481611" y="12083406"/>
                </a:lnTo>
                <a:lnTo>
                  <a:pt x="0" y="12083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0439" y="1372207"/>
            <a:ext cx="17107121" cy="12702037"/>
          </a:xfrm>
          <a:custGeom>
            <a:avLst/>
            <a:gdLst/>
            <a:ahLst/>
            <a:cxnLst/>
            <a:rect r="r" b="b" t="t" l="l"/>
            <a:pathLst>
              <a:path h="12702037" w="17107121">
                <a:moveTo>
                  <a:pt x="0" y="0"/>
                </a:moveTo>
                <a:lnTo>
                  <a:pt x="17107122" y="0"/>
                </a:lnTo>
                <a:lnTo>
                  <a:pt x="17107122" y="12702037"/>
                </a:lnTo>
                <a:lnTo>
                  <a:pt x="0" y="127020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6653" y="4462781"/>
            <a:ext cx="1760640" cy="6520889"/>
          </a:xfrm>
          <a:custGeom>
            <a:avLst/>
            <a:gdLst/>
            <a:ahLst/>
            <a:cxnLst/>
            <a:rect r="r" b="b" t="t" l="l"/>
            <a:pathLst>
              <a:path h="6520889" w="1760640">
                <a:moveTo>
                  <a:pt x="0" y="0"/>
                </a:moveTo>
                <a:lnTo>
                  <a:pt x="1760640" y="0"/>
                </a:lnTo>
                <a:lnTo>
                  <a:pt x="1760640" y="6520889"/>
                </a:lnTo>
                <a:lnTo>
                  <a:pt x="0" y="65208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643962" y="-805592"/>
            <a:ext cx="7315200" cy="3273552"/>
          </a:xfrm>
          <a:custGeom>
            <a:avLst/>
            <a:gdLst/>
            <a:ahLst/>
            <a:cxnLst/>
            <a:rect r="r" b="b" t="t" l="l"/>
            <a:pathLst>
              <a:path h="3273552" w="7315200">
                <a:moveTo>
                  <a:pt x="0" y="0"/>
                </a:moveTo>
                <a:lnTo>
                  <a:pt x="7315200" y="0"/>
                </a:lnTo>
                <a:lnTo>
                  <a:pt x="7315200" y="3273552"/>
                </a:lnTo>
                <a:lnTo>
                  <a:pt x="0" y="32735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9394" y="1733179"/>
            <a:ext cx="2080987" cy="965058"/>
          </a:xfrm>
          <a:custGeom>
            <a:avLst/>
            <a:gdLst/>
            <a:ahLst/>
            <a:cxnLst/>
            <a:rect r="r" b="b" t="t" l="l"/>
            <a:pathLst>
              <a:path h="965058" w="2080987">
                <a:moveTo>
                  <a:pt x="0" y="0"/>
                </a:moveTo>
                <a:lnTo>
                  <a:pt x="2080987" y="0"/>
                </a:lnTo>
                <a:lnTo>
                  <a:pt x="2080987" y="965057"/>
                </a:lnTo>
                <a:lnTo>
                  <a:pt x="0" y="9650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178313" y="9444660"/>
            <a:ext cx="2080987" cy="965058"/>
          </a:xfrm>
          <a:custGeom>
            <a:avLst/>
            <a:gdLst/>
            <a:ahLst/>
            <a:cxnLst/>
            <a:rect r="r" b="b" t="t" l="l"/>
            <a:pathLst>
              <a:path h="965058" w="2080987">
                <a:moveTo>
                  <a:pt x="0" y="0"/>
                </a:moveTo>
                <a:lnTo>
                  <a:pt x="2080987" y="0"/>
                </a:lnTo>
                <a:lnTo>
                  <a:pt x="2080987" y="965058"/>
                </a:lnTo>
                <a:lnTo>
                  <a:pt x="0" y="9650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546075" y="3677158"/>
            <a:ext cx="7429538" cy="5637297"/>
          </a:xfrm>
          <a:custGeom>
            <a:avLst/>
            <a:gdLst/>
            <a:ahLst/>
            <a:cxnLst/>
            <a:rect r="r" b="b" t="t" l="l"/>
            <a:pathLst>
              <a:path h="5637297" w="7429538">
                <a:moveTo>
                  <a:pt x="0" y="0"/>
                </a:moveTo>
                <a:lnTo>
                  <a:pt x="7429539" y="0"/>
                </a:lnTo>
                <a:lnTo>
                  <a:pt x="7429539" y="5637297"/>
                </a:lnTo>
                <a:lnTo>
                  <a:pt x="0" y="563729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  <a:ln w="38100" cap="sq">
            <a:solidFill>
              <a:srgbClr val="866255"/>
            </a:solidFill>
            <a:prstDash val="sysDot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2499714" y="2707761"/>
            <a:ext cx="6054433" cy="120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72"/>
              </a:lnSpc>
            </a:pPr>
            <a:r>
              <a:rPr lang="en-US" sz="7993">
                <a:solidFill>
                  <a:srgbClr val="866954"/>
                </a:solidFill>
                <a:latin typeface="Balmy"/>
              </a:rPr>
              <a:t>Bar Graph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50054" y="3919942"/>
            <a:ext cx="6204093" cy="3879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83"/>
              </a:lnSpc>
            </a:pPr>
            <a:r>
              <a:rPr lang="en-US" sz="2400" spc="2">
                <a:solidFill>
                  <a:srgbClr val="866954"/>
                </a:solidFill>
                <a:latin typeface="Balsamiq Sans"/>
              </a:rPr>
              <a:t>In General</a:t>
            </a:r>
          </a:p>
          <a:p>
            <a:pPr marL="518160" indent="-259080" lvl="1">
              <a:lnSpc>
                <a:spcPts val="2783"/>
              </a:lnSpc>
              <a:buFont typeface="Arial"/>
              <a:buChar char="•"/>
            </a:pPr>
            <a:r>
              <a:rPr lang="en-US" sz="2400">
                <a:solidFill>
                  <a:srgbClr val="866954"/>
                </a:solidFill>
                <a:latin typeface="Balsamiq Sans"/>
              </a:rPr>
              <a:t>Self-Employed</a:t>
            </a:r>
          </a:p>
          <a:p>
            <a:pPr marL="1036320" indent="-345440" lvl="2">
              <a:lnSpc>
                <a:spcPts val="2783"/>
              </a:lnSpc>
              <a:buFont typeface="Arial"/>
              <a:buChar char="⚬"/>
            </a:pPr>
            <a:r>
              <a:rPr lang="en-US" sz="2400">
                <a:solidFill>
                  <a:srgbClr val="866954"/>
                </a:solidFill>
                <a:latin typeface="Balsamiq Sans"/>
              </a:rPr>
              <a:t>TODO COMPLETED has the highest relationship with WORK_LIFE_BALANCE_SCORE</a:t>
            </a:r>
          </a:p>
          <a:p>
            <a:pPr marL="518160" indent="-259080" lvl="1">
              <a:lnSpc>
                <a:spcPts val="2783"/>
              </a:lnSpc>
              <a:buFont typeface="Arial"/>
              <a:buChar char="•"/>
            </a:pPr>
            <a:r>
              <a:rPr lang="en-US" sz="2400">
                <a:solidFill>
                  <a:srgbClr val="866954"/>
                </a:solidFill>
                <a:latin typeface="Balsamiq Sans"/>
              </a:rPr>
              <a:t>Employed</a:t>
            </a:r>
          </a:p>
          <a:p>
            <a:pPr marL="1036320" indent="-345440" lvl="2">
              <a:lnSpc>
                <a:spcPts val="2783"/>
              </a:lnSpc>
              <a:buFont typeface="Arial"/>
              <a:buChar char="⚬"/>
            </a:pPr>
            <a:r>
              <a:rPr lang="en-US" sz="2400">
                <a:solidFill>
                  <a:srgbClr val="866954"/>
                </a:solidFill>
                <a:latin typeface="Balsamiq Sans"/>
              </a:rPr>
              <a:t>ACHIEVEMENT has the highest relationship with WORK_LIFE_BALANCE_SCORE</a:t>
            </a:r>
          </a:p>
          <a:p>
            <a:pPr>
              <a:lnSpc>
                <a:spcPts val="2783"/>
              </a:lnSpc>
            </a:pPr>
          </a:p>
          <a:p>
            <a:pPr>
              <a:lnSpc>
                <a:spcPts val="2783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9697940" y="2839435"/>
            <a:ext cx="7125810" cy="707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3"/>
              </a:lnSpc>
            </a:pPr>
            <a:r>
              <a:rPr lang="en-US" sz="2400">
                <a:solidFill>
                  <a:srgbClr val="866954"/>
                </a:solidFill>
                <a:latin typeface="Balsamiq Sans"/>
              </a:rPr>
              <a:t>Bar Graph:</a:t>
            </a:r>
          </a:p>
          <a:p>
            <a:pPr algn="ctr">
              <a:lnSpc>
                <a:spcPts val="2783"/>
              </a:lnSpc>
            </a:pPr>
            <a:r>
              <a:rPr lang="en-US" sz="2400">
                <a:solidFill>
                  <a:srgbClr val="866954"/>
                </a:solidFill>
                <a:latin typeface="Balsamiq Sans"/>
              </a:rPr>
              <a:t>Compare Correlation of multiple features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69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37082" y="-337903"/>
            <a:ext cx="21481611" cy="12083406"/>
          </a:xfrm>
          <a:custGeom>
            <a:avLst/>
            <a:gdLst/>
            <a:ahLst/>
            <a:cxnLst/>
            <a:rect r="r" b="b" t="t" l="l"/>
            <a:pathLst>
              <a:path h="12083406" w="21481611">
                <a:moveTo>
                  <a:pt x="0" y="0"/>
                </a:moveTo>
                <a:lnTo>
                  <a:pt x="21481611" y="0"/>
                </a:lnTo>
                <a:lnTo>
                  <a:pt x="21481611" y="12083406"/>
                </a:lnTo>
                <a:lnTo>
                  <a:pt x="0" y="12083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0439" y="1158237"/>
            <a:ext cx="17107121" cy="12702037"/>
          </a:xfrm>
          <a:custGeom>
            <a:avLst/>
            <a:gdLst/>
            <a:ahLst/>
            <a:cxnLst/>
            <a:rect r="r" b="b" t="t" l="l"/>
            <a:pathLst>
              <a:path h="12702037" w="17107121">
                <a:moveTo>
                  <a:pt x="0" y="0"/>
                </a:moveTo>
                <a:lnTo>
                  <a:pt x="17107122" y="0"/>
                </a:lnTo>
                <a:lnTo>
                  <a:pt x="17107122" y="12702038"/>
                </a:lnTo>
                <a:lnTo>
                  <a:pt x="0" y="127020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9881" y="4610914"/>
            <a:ext cx="1760640" cy="6520889"/>
          </a:xfrm>
          <a:custGeom>
            <a:avLst/>
            <a:gdLst/>
            <a:ahLst/>
            <a:cxnLst/>
            <a:rect r="r" b="b" t="t" l="l"/>
            <a:pathLst>
              <a:path h="6520889" w="1760640">
                <a:moveTo>
                  <a:pt x="0" y="0"/>
                </a:moveTo>
                <a:lnTo>
                  <a:pt x="1760640" y="0"/>
                </a:lnTo>
                <a:lnTo>
                  <a:pt x="1760640" y="6520889"/>
                </a:lnTo>
                <a:lnTo>
                  <a:pt x="0" y="65208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643962" y="-904347"/>
            <a:ext cx="7315200" cy="3273552"/>
          </a:xfrm>
          <a:custGeom>
            <a:avLst/>
            <a:gdLst/>
            <a:ahLst/>
            <a:cxnLst/>
            <a:rect r="r" b="b" t="t" l="l"/>
            <a:pathLst>
              <a:path h="3273552" w="7315200">
                <a:moveTo>
                  <a:pt x="0" y="0"/>
                </a:moveTo>
                <a:lnTo>
                  <a:pt x="7315200" y="0"/>
                </a:lnTo>
                <a:lnTo>
                  <a:pt x="7315200" y="3273552"/>
                </a:lnTo>
                <a:lnTo>
                  <a:pt x="0" y="32735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404147"/>
            <a:ext cx="2080987" cy="965058"/>
          </a:xfrm>
          <a:custGeom>
            <a:avLst/>
            <a:gdLst/>
            <a:ahLst/>
            <a:cxnLst/>
            <a:rect r="r" b="b" t="t" l="l"/>
            <a:pathLst>
              <a:path h="965058" w="2080987">
                <a:moveTo>
                  <a:pt x="0" y="0"/>
                </a:moveTo>
                <a:lnTo>
                  <a:pt x="2080987" y="0"/>
                </a:lnTo>
                <a:lnTo>
                  <a:pt x="2080987" y="965058"/>
                </a:lnTo>
                <a:lnTo>
                  <a:pt x="0" y="9650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178313" y="9450553"/>
            <a:ext cx="2080987" cy="965058"/>
          </a:xfrm>
          <a:custGeom>
            <a:avLst/>
            <a:gdLst/>
            <a:ahLst/>
            <a:cxnLst/>
            <a:rect r="r" b="b" t="t" l="l"/>
            <a:pathLst>
              <a:path h="965058" w="2080987">
                <a:moveTo>
                  <a:pt x="0" y="0"/>
                </a:moveTo>
                <a:lnTo>
                  <a:pt x="2080987" y="0"/>
                </a:lnTo>
                <a:lnTo>
                  <a:pt x="2080987" y="965057"/>
                </a:lnTo>
                <a:lnTo>
                  <a:pt x="0" y="9650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12827" y="3443996"/>
            <a:ext cx="6096035" cy="5925318"/>
          </a:xfrm>
          <a:custGeom>
            <a:avLst/>
            <a:gdLst/>
            <a:ahLst/>
            <a:cxnLst/>
            <a:rect r="r" b="b" t="t" l="l"/>
            <a:pathLst>
              <a:path h="5925318" w="6096035">
                <a:moveTo>
                  <a:pt x="0" y="0"/>
                </a:moveTo>
                <a:lnTo>
                  <a:pt x="6096035" y="0"/>
                </a:lnTo>
                <a:lnTo>
                  <a:pt x="6096035" y="5925317"/>
                </a:lnTo>
                <a:lnTo>
                  <a:pt x="0" y="592531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  <a:ln w="38100" cap="sq">
            <a:solidFill>
              <a:srgbClr val="866255"/>
            </a:solidFill>
            <a:prstDash val="sysDot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2129958" y="2274016"/>
            <a:ext cx="6054433" cy="120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72"/>
              </a:lnSpc>
            </a:pPr>
            <a:r>
              <a:rPr lang="en-US" sz="7993">
                <a:solidFill>
                  <a:srgbClr val="866954"/>
                </a:solidFill>
                <a:latin typeface="Balmy"/>
              </a:rPr>
              <a:t>Boxplot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60201" y="3453521"/>
            <a:ext cx="6793946" cy="669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83"/>
              </a:lnSpc>
            </a:pPr>
            <a:r>
              <a:rPr lang="en-US" sz="2400" spc="2">
                <a:solidFill>
                  <a:srgbClr val="866954"/>
                </a:solidFill>
                <a:latin typeface="Balsamiq Sans"/>
              </a:rPr>
              <a:t>In General</a:t>
            </a:r>
          </a:p>
          <a:p>
            <a:pPr marL="518160" indent="-259080" lvl="1">
              <a:lnSpc>
                <a:spcPts val="2783"/>
              </a:lnSpc>
              <a:buFont typeface="Arial"/>
              <a:buChar char="•"/>
            </a:pPr>
            <a:r>
              <a:rPr lang="en-US" sz="2400">
                <a:solidFill>
                  <a:srgbClr val="866954"/>
                </a:solidFill>
                <a:latin typeface="Balsamiq Sans"/>
              </a:rPr>
              <a:t>Self-Employed</a:t>
            </a:r>
          </a:p>
          <a:p>
            <a:pPr marL="1036320" indent="-345440" lvl="2">
              <a:lnSpc>
                <a:spcPts val="2783"/>
              </a:lnSpc>
              <a:buFont typeface="Arial"/>
              <a:buChar char="⚬"/>
            </a:pPr>
            <a:r>
              <a:rPr lang="en-US" sz="2400">
                <a:solidFill>
                  <a:srgbClr val="866954"/>
                </a:solidFill>
                <a:latin typeface="Balsamiq Sans"/>
              </a:rPr>
              <a:t>More Outliers</a:t>
            </a:r>
          </a:p>
          <a:p>
            <a:pPr marL="1036320" indent="-345440" lvl="2">
              <a:lnSpc>
                <a:spcPts val="2783"/>
              </a:lnSpc>
              <a:buFont typeface="Arial"/>
              <a:buChar char="⚬"/>
            </a:pPr>
            <a:r>
              <a:rPr lang="en-US" sz="2400">
                <a:solidFill>
                  <a:srgbClr val="866954"/>
                </a:solidFill>
                <a:latin typeface="Balsamiq Sans"/>
              </a:rPr>
              <a:t>Mean is Less than Employed</a:t>
            </a:r>
          </a:p>
          <a:p>
            <a:pPr marL="518160" indent="-259080" lvl="1">
              <a:lnSpc>
                <a:spcPts val="2783"/>
              </a:lnSpc>
              <a:buFont typeface="Arial"/>
              <a:buChar char="•"/>
            </a:pPr>
            <a:r>
              <a:rPr lang="en-US" sz="2400">
                <a:solidFill>
                  <a:srgbClr val="866954"/>
                </a:solidFill>
                <a:latin typeface="Balsamiq Sans"/>
              </a:rPr>
              <a:t>Employed</a:t>
            </a:r>
          </a:p>
          <a:p>
            <a:pPr marL="1036320" indent="-345440" lvl="2">
              <a:lnSpc>
                <a:spcPts val="2783"/>
              </a:lnSpc>
              <a:buFont typeface="Arial"/>
              <a:buChar char="⚬"/>
            </a:pPr>
            <a:r>
              <a:rPr lang="en-US" sz="2400">
                <a:solidFill>
                  <a:srgbClr val="866954"/>
                </a:solidFill>
                <a:latin typeface="Balsamiq Sans"/>
              </a:rPr>
              <a:t>Less Outliers</a:t>
            </a:r>
          </a:p>
          <a:p>
            <a:pPr marL="1036320" indent="-345440" lvl="2">
              <a:lnSpc>
                <a:spcPts val="2783"/>
              </a:lnSpc>
              <a:buFont typeface="Arial"/>
              <a:buChar char="⚬"/>
            </a:pPr>
            <a:r>
              <a:rPr lang="en-US" sz="2400">
                <a:solidFill>
                  <a:srgbClr val="866954"/>
                </a:solidFill>
                <a:latin typeface="Balsamiq Sans"/>
              </a:rPr>
              <a:t>Generally Better Score then Self-Employed</a:t>
            </a:r>
          </a:p>
          <a:p>
            <a:pPr>
              <a:lnSpc>
                <a:spcPts val="2783"/>
              </a:lnSpc>
            </a:pPr>
          </a:p>
          <a:p>
            <a:pPr>
              <a:lnSpc>
                <a:spcPts val="2783"/>
              </a:lnSpc>
            </a:pPr>
            <a:r>
              <a:rPr lang="en-US" sz="2400" u="sng">
                <a:solidFill>
                  <a:srgbClr val="866954"/>
                </a:solidFill>
                <a:latin typeface="Balsamiq Sans"/>
              </a:rPr>
              <a:t>Reasons:</a:t>
            </a:r>
          </a:p>
          <a:p>
            <a:pPr marL="518160" indent="-259080" lvl="1">
              <a:lnSpc>
                <a:spcPts val="2783"/>
              </a:lnSpc>
              <a:buFont typeface="Arial"/>
              <a:buChar char="•"/>
            </a:pPr>
            <a:r>
              <a:rPr lang="en-US" sz="2400">
                <a:solidFill>
                  <a:srgbClr val="866954"/>
                </a:solidFill>
                <a:latin typeface="Balsamiq Sans"/>
              </a:rPr>
              <a:t>DO before THINK habit.</a:t>
            </a:r>
          </a:p>
          <a:p>
            <a:pPr marL="1036320" indent="-345440" lvl="2">
              <a:lnSpc>
                <a:spcPts val="2783"/>
              </a:lnSpc>
              <a:buFont typeface="Arial"/>
              <a:buChar char="⚬"/>
            </a:pPr>
            <a:r>
              <a:rPr lang="en-US" sz="2400">
                <a:solidFill>
                  <a:srgbClr val="866954"/>
                </a:solidFill>
                <a:latin typeface="Balsamiq Sans"/>
              </a:rPr>
              <a:t>This would lead to rash decisions where they become self-employed but its not for them.</a:t>
            </a:r>
          </a:p>
          <a:p>
            <a:pPr marL="518160" indent="-259080" lvl="1">
              <a:lnSpc>
                <a:spcPts val="2783"/>
              </a:lnSpc>
              <a:buFont typeface="Arial"/>
              <a:buChar char="•"/>
            </a:pPr>
            <a:r>
              <a:rPr lang="en-US" sz="2400">
                <a:solidFill>
                  <a:srgbClr val="866954"/>
                </a:solidFill>
                <a:latin typeface="Balsamiq Sans"/>
              </a:rPr>
              <a:t>NEW Trend</a:t>
            </a:r>
          </a:p>
          <a:p>
            <a:pPr marL="1036320" indent="-345440" lvl="2">
              <a:lnSpc>
                <a:spcPts val="2783"/>
              </a:lnSpc>
              <a:buFont typeface="Arial"/>
              <a:buChar char="⚬"/>
            </a:pPr>
            <a:r>
              <a:rPr lang="en-US" sz="2400">
                <a:solidFill>
                  <a:srgbClr val="866954"/>
                </a:solidFill>
                <a:latin typeface="Balsamiq Sans"/>
              </a:rPr>
              <a:t>people are still figuring how to manage. Thats why theres so many outliers as everyone is different</a:t>
            </a:r>
          </a:p>
          <a:p>
            <a:pPr>
              <a:lnSpc>
                <a:spcPts val="2783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9697940" y="2625465"/>
            <a:ext cx="7125810" cy="707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3"/>
              </a:lnSpc>
            </a:pPr>
            <a:r>
              <a:rPr lang="en-US" sz="2400">
                <a:solidFill>
                  <a:srgbClr val="866954"/>
                </a:solidFill>
                <a:latin typeface="Balsamiq Sans"/>
              </a:rPr>
              <a:t>Boxplot:</a:t>
            </a:r>
          </a:p>
          <a:p>
            <a:pPr algn="ctr">
              <a:lnSpc>
                <a:spcPts val="2783"/>
              </a:lnSpc>
            </a:pPr>
            <a:r>
              <a:rPr lang="en-US" sz="2400">
                <a:solidFill>
                  <a:srgbClr val="866954"/>
                </a:solidFill>
                <a:latin typeface="Balsamiq Sans"/>
              </a:rPr>
              <a:t>Compare Distribution Employed Status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69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37082" y="-337903"/>
            <a:ext cx="21481611" cy="12083406"/>
          </a:xfrm>
          <a:custGeom>
            <a:avLst/>
            <a:gdLst/>
            <a:ahLst/>
            <a:cxnLst/>
            <a:rect r="r" b="b" t="t" l="l"/>
            <a:pathLst>
              <a:path h="12083406" w="21481611">
                <a:moveTo>
                  <a:pt x="0" y="0"/>
                </a:moveTo>
                <a:lnTo>
                  <a:pt x="21481611" y="0"/>
                </a:lnTo>
                <a:lnTo>
                  <a:pt x="21481611" y="12083406"/>
                </a:lnTo>
                <a:lnTo>
                  <a:pt x="0" y="12083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0439" y="1158237"/>
            <a:ext cx="17107121" cy="12702037"/>
          </a:xfrm>
          <a:custGeom>
            <a:avLst/>
            <a:gdLst/>
            <a:ahLst/>
            <a:cxnLst/>
            <a:rect r="r" b="b" t="t" l="l"/>
            <a:pathLst>
              <a:path h="12702037" w="17107121">
                <a:moveTo>
                  <a:pt x="0" y="0"/>
                </a:moveTo>
                <a:lnTo>
                  <a:pt x="17107122" y="0"/>
                </a:lnTo>
                <a:lnTo>
                  <a:pt x="17107122" y="12702038"/>
                </a:lnTo>
                <a:lnTo>
                  <a:pt x="0" y="127020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9881" y="4610914"/>
            <a:ext cx="1760640" cy="6520889"/>
          </a:xfrm>
          <a:custGeom>
            <a:avLst/>
            <a:gdLst/>
            <a:ahLst/>
            <a:cxnLst/>
            <a:rect r="r" b="b" t="t" l="l"/>
            <a:pathLst>
              <a:path h="6520889" w="1760640">
                <a:moveTo>
                  <a:pt x="0" y="0"/>
                </a:moveTo>
                <a:lnTo>
                  <a:pt x="1760640" y="0"/>
                </a:lnTo>
                <a:lnTo>
                  <a:pt x="1760640" y="6520889"/>
                </a:lnTo>
                <a:lnTo>
                  <a:pt x="0" y="65208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643962" y="-904347"/>
            <a:ext cx="7315200" cy="3273552"/>
          </a:xfrm>
          <a:custGeom>
            <a:avLst/>
            <a:gdLst/>
            <a:ahLst/>
            <a:cxnLst/>
            <a:rect r="r" b="b" t="t" l="l"/>
            <a:pathLst>
              <a:path h="3273552" w="7315200">
                <a:moveTo>
                  <a:pt x="0" y="0"/>
                </a:moveTo>
                <a:lnTo>
                  <a:pt x="7315200" y="0"/>
                </a:lnTo>
                <a:lnTo>
                  <a:pt x="7315200" y="3273552"/>
                </a:lnTo>
                <a:lnTo>
                  <a:pt x="0" y="32735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502903"/>
            <a:ext cx="2080987" cy="965058"/>
          </a:xfrm>
          <a:custGeom>
            <a:avLst/>
            <a:gdLst/>
            <a:ahLst/>
            <a:cxnLst/>
            <a:rect r="r" b="b" t="t" l="l"/>
            <a:pathLst>
              <a:path h="965058" w="2080987">
                <a:moveTo>
                  <a:pt x="0" y="0"/>
                </a:moveTo>
                <a:lnTo>
                  <a:pt x="2080987" y="0"/>
                </a:lnTo>
                <a:lnTo>
                  <a:pt x="2080987" y="965057"/>
                </a:lnTo>
                <a:lnTo>
                  <a:pt x="0" y="9650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178313" y="9450553"/>
            <a:ext cx="2080987" cy="965058"/>
          </a:xfrm>
          <a:custGeom>
            <a:avLst/>
            <a:gdLst/>
            <a:ahLst/>
            <a:cxnLst/>
            <a:rect r="r" b="b" t="t" l="l"/>
            <a:pathLst>
              <a:path h="965058" w="2080987">
                <a:moveTo>
                  <a:pt x="0" y="0"/>
                </a:moveTo>
                <a:lnTo>
                  <a:pt x="2080987" y="0"/>
                </a:lnTo>
                <a:lnTo>
                  <a:pt x="2080987" y="965057"/>
                </a:lnTo>
                <a:lnTo>
                  <a:pt x="0" y="9650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564735" y="3692803"/>
            <a:ext cx="4425143" cy="5115187"/>
          </a:xfrm>
          <a:custGeom>
            <a:avLst/>
            <a:gdLst/>
            <a:ahLst/>
            <a:cxnLst/>
            <a:rect r="r" b="b" t="t" l="l"/>
            <a:pathLst>
              <a:path h="5115187" w="4425143">
                <a:moveTo>
                  <a:pt x="0" y="0"/>
                </a:moveTo>
                <a:lnTo>
                  <a:pt x="4425143" y="0"/>
                </a:lnTo>
                <a:lnTo>
                  <a:pt x="4425143" y="5115187"/>
                </a:lnTo>
                <a:lnTo>
                  <a:pt x="0" y="511518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  <a:ln w="38100" cap="sq">
            <a:solidFill>
              <a:srgbClr val="866255"/>
            </a:solidFill>
            <a:prstDash val="sysDot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4190628" y="3692803"/>
            <a:ext cx="2677749" cy="5115187"/>
          </a:xfrm>
          <a:custGeom>
            <a:avLst/>
            <a:gdLst/>
            <a:ahLst/>
            <a:cxnLst/>
            <a:rect r="r" b="b" t="t" l="l"/>
            <a:pathLst>
              <a:path h="5115187" w="2677749">
                <a:moveTo>
                  <a:pt x="0" y="0"/>
                </a:moveTo>
                <a:lnTo>
                  <a:pt x="2677749" y="0"/>
                </a:lnTo>
                <a:lnTo>
                  <a:pt x="2677749" y="5115187"/>
                </a:lnTo>
                <a:lnTo>
                  <a:pt x="0" y="511518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  <a:ln w="38100" cap="sq">
            <a:solidFill>
              <a:srgbClr val="866255"/>
            </a:solidFill>
            <a:prstDash val="sysDot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2129958" y="2378730"/>
            <a:ext cx="6054433" cy="120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72"/>
              </a:lnSpc>
            </a:pPr>
            <a:r>
              <a:rPr lang="en-US" sz="7993">
                <a:solidFill>
                  <a:srgbClr val="866954"/>
                </a:solidFill>
                <a:latin typeface="Balmy"/>
              </a:rPr>
              <a:t>Bar Chart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60201" y="3453521"/>
            <a:ext cx="6793946" cy="669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83"/>
              </a:lnSpc>
            </a:pPr>
            <a:r>
              <a:rPr lang="en-US" sz="2400" spc="2">
                <a:solidFill>
                  <a:srgbClr val="866954"/>
                </a:solidFill>
                <a:latin typeface="Balsamiq Sans"/>
              </a:rPr>
              <a:t>In General</a:t>
            </a:r>
          </a:p>
          <a:p>
            <a:pPr marL="518160" indent="-259080" lvl="1">
              <a:lnSpc>
                <a:spcPts val="2783"/>
              </a:lnSpc>
              <a:buFont typeface="Arial"/>
              <a:buChar char="•"/>
            </a:pPr>
            <a:r>
              <a:rPr lang="en-US" sz="2400">
                <a:solidFill>
                  <a:srgbClr val="866954"/>
                </a:solidFill>
                <a:latin typeface="Balsamiq Sans"/>
              </a:rPr>
              <a:t>Highest Difference</a:t>
            </a:r>
          </a:p>
          <a:p>
            <a:pPr marL="1036320" indent="-345440" lvl="2">
              <a:lnSpc>
                <a:spcPts val="2783"/>
              </a:lnSpc>
              <a:buFont typeface="Arial"/>
              <a:buChar char="⚬"/>
            </a:pPr>
            <a:r>
              <a:rPr lang="en-US" sz="2400">
                <a:solidFill>
                  <a:srgbClr val="866954"/>
                </a:solidFill>
                <a:latin typeface="Balsamiq Sans"/>
              </a:rPr>
              <a:t>SUPPORTING_OTHERS</a:t>
            </a:r>
          </a:p>
          <a:p>
            <a:pPr marL="1036320" indent="-345440" lvl="2">
              <a:lnSpc>
                <a:spcPts val="2783"/>
              </a:lnSpc>
              <a:buFont typeface="Arial"/>
              <a:buChar char="⚬"/>
            </a:pPr>
            <a:r>
              <a:rPr lang="en-US" sz="2400">
                <a:solidFill>
                  <a:srgbClr val="866954"/>
                </a:solidFill>
                <a:latin typeface="Balsamiq Sans"/>
              </a:rPr>
              <a:t>PLACES_VISITED</a:t>
            </a:r>
          </a:p>
          <a:p>
            <a:pPr marL="1036320" indent="-345440" lvl="2">
              <a:lnSpc>
                <a:spcPts val="2783"/>
              </a:lnSpc>
              <a:buFont typeface="Arial"/>
              <a:buChar char="⚬"/>
            </a:pPr>
            <a:r>
              <a:rPr lang="en-US" sz="2400">
                <a:solidFill>
                  <a:srgbClr val="866954"/>
                </a:solidFill>
                <a:latin typeface="Balsamiq Sans"/>
              </a:rPr>
              <a:t>ACHIEVEMENT</a:t>
            </a:r>
          </a:p>
          <a:p>
            <a:pPr>
              <a:lnSpc>
                <a:spcPts val="2783"/>
              </a:lnSpc>
            </a:pPr>
          </a:p>
          <a:p>
            <a:pPr>
              <a:lnSpc>
                <a:spcPts val="2783"/>
              </a:lnSpc>
            </a:pPr>
            <a:r>
              <a:rPr lang="en-US" sz="2400" u="sng">
                <a:solidFill>
                  <a:srgbClr val="866954"/>
                </a:solidFill>
                <a:latin typeface="Balsamiq Sans"/>
              </a:rPr>
              <a:t>Reasons:</a:t>
            </a:r>
          </a:p>
          <a:p>
            <a:pPr marL="518160" indent="-259080" lvl="1">
              <a:lnSpc>
                <a:spcPts val="2783"/>
              </a:lnSpc>
              <a:buFont typeface="Arial"/>
              <a:buChar char="•"/>
            </a:pPr>
            <a:r>
              <a:rPr lang="en-US" sz="2400">
                <a:solidFill>
                  <a:srgbClr val="866954"/>
                </a:solidFill>
                <a:latin typeface="Balsamiq Sans"/>
              </a:rPr>
              <a:t>Supporting Others (Employed^)</a:t>
            </a:r>
          </a:p>
          <a:p>
            <a:pPr marL="1036320" indent="-345440" lvl="2">
              <a:lnSpc>
                <a:spcPts val="2783"/>
              </a:lnSpc>
              <a:buFont typeface="Arial"/>
              <a:buChar char="⚬"/>
            </a:pPr>
            <a:r>
              <a:rPr lang="en-US" sz="2400">
                <a:solidFill>
                  <a:srgbClr val="866954"/>
                </a:solidFill>
                <a:latin typeface="Balsamiq Sans"/>
              </a:rPr>
              <a:t>Employed has to work in a team. Which enhances their ability to support others.</a:t>
            </a:r>
          </a:p>
          <a:p>
            <a:pPr marL="518160" indent="-259080" lvl="1">
              <a:lnSpc>
                <a:spcPts val="2783"/>
              </a:lnSpc>
              <a:buFont typeface="Arial"/>
              <a:buChar char="•"/>
            </a:pPr>
            <a:r>
              <a:rPr lang="en-US" sz="2400">
                <a:solidFill>
                  <a:srgbClr val="866954"/>
                </a:solidFill>
                <a:latin typeface="Balsamiq Sans"/>
              </a:rPr>
              <a:t>Places Visited (Employed^)</a:t>
            </a:r>
          </a:p>
          <a:p>
            <a:pPr marL="1036320" indent="-345440" lvl="2">
              <a:lnSpc>
                <a:spcPts val="2783"/>
              </a:lnSpc>
              <a:buFont typeface="Arial"/>
              <a:buChar char="⚬"/>
            </a:pPr>
            <a:r>
              <a:rPr lang="en-US" sz="2400">
                <a:solidFill>
                  <a:srgbClr val="866954"/>
                </a:solidFill>
                <a:latin typeface="Balsamiq Sans"/>
              </a:rPr>
              <a:t>Company Gives Vacation Leave. While self-employed has to invest it back to their company</a:t>
            </a:r>
          </a:p>
          <a:p>
            <a:pPr marL="518160" indent="-259080" lvl="1">
              <a:lnSpc>
                <a:spcPts val="2783"/>
              </a:lnSpc>
              <a:buFont typeface="Arial"/>
              <a:buChar char="•"/>
            </a:pPr>
            <a:r>
              <a:rPr lang="en-US" sz="2400">
                <a:solidFill>
                  <a:srgbClr val="866954"/>
                </a:solidFill>
                <a:latin typeface="Balsamiq Sans"/>
              </a:rPr>
              <a:t>Achievement (Employed^)</a:t>
            </a:r>
          </a:p>
          <a:p>
            <a:pPr marL="1036320" indent="-345440" lvl="2">
              <a:lnSpc>
                <a:spcPts val="2783"/>
              </a:lnSpc>
              <a:buFont typeface="Arial"/>
              <a:buChar char="⚬"/>
            </a:pPr>
            <a:r>
              <a:rPr lang="en-US" sz="2400">
                <a:solidFill>
                  <a:srgbClr val="866954"/>
                </a:solidFill>
                <a:latin typeface="Balsamiq Sans"/>
              </a:rPr>
              <a:t>With the competitiveness of the current industries, it is harder for self-employed to achieve more than companies</a:t>
            </a:r>
          </a:p>
          <a:p>
            <a:pPr>
              <a:lnSpc>
                <a:spcPts val="2783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433061" y="2736479"/>
            <a:ext cx="7561360" cy="707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3"/>
              </a:lnSpc>
            </a:pPr>
            <a:r>
              <a:rPr lang="en-US" sz="2400">
                <a:solidFill>
                  <a:srgbClr val="866954"/>
                </a:solidFill>
                <a:latin typeface="Balsamiq Sans"/>
              </a:rPr>
              <a:t>Boxplot:</a:t>
            </a:r>
          </a:p>
          <a:p>
            <a:pPr algn="ctr">
              <a:lnSpc>
                <a:spcPts val="2783"/>
              </a:lnSpc>
            </a:pPr>
            <a:r>
              <a:rPr lang="en-US" sz="2400">
                <a:solidFill>
                  <a:srgbClr val="866954"/>
                </a:solidFill>
                <a:latin typeface="Balsamiq Sans"/>
              </a:rPr>
              <a:t>Compare Average Responses with Employment Status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5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37082" y="-337903"/>
            <a:ext cx="21481611" cy="12083406"/>
          </a:xfrm>
          <a:custGeom>
            <a:avLst/>
            <a:gdLst/>
            <a:ahLst/>
            <a:cxnLst/>
            <a:rect r="r" b="b" t="t" l="l"/>
            <a:pathLst>
              <a:path h="12083406" w="21481611">
                <a:moveTo>
                  <a:pt x="0" y="0"/>
                </a:moveTo>
                <a:lnTo>
                  <a:pt x="21481611" y="0"/>
                </a:lnTo>
                <a:lnTo>
                  <a:pt x="21481611" y="12083406"/>
                </a:lnTo>
                <a:lnTo>
                  <a:pt x="0" y="12083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8148" y="514350"/>
            <a:ext cx="16171703" cy="9258300"/>
          </a:xfrm>
          <a:custGeom>
            <a:avLst/>
            <a:gdLst/>
            <a:ahLst/>
            <a:cxnLst/>
            <a:rect r="r" b="b" t="t" l="l"/>
            <a:pathLst>
              <a:path h="9258300" w="16171703">
                <a:moveTo>
                  <a:pt x="0" y="0"/>
                </a:moveTo>
                <a:lnTo>
                  <a:pt x="16171704" y="0"/>
                </a:lnTo>
                <a:lnTo>
                  <a:pt x="1617170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95923" y="5709760"/>
            <a:ext cx="2811876" cy="2979472"/>
          </a:xfrm>
          <a:custGeom>
            <a:avLst/>
            <a:gdLst/>
            <a:ahLst/>
            <a:cxnLst/>
            <a:rect r="r" b="b" t="t" l="l"/>
            <a:pathLst>
              <a:path h="2979472" w="2811876">
                <a:moveTo>
                  <a:pt x="0" y="0"/>
                </a:moveTo>
                <a:lnTo>
                  <a:pt x="2811876" y="0"/>
                </a:lnTo>
                <a:lnTo>
                  <a:pt x="2811876" y="2979471"/>
                </a:lnTo>
                <a:lnTo>
                  <a:pt x="0" y="29794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00720" y="5143500"/>
            <a:ext cx="2435147" cy="3441903"/>
          </a:xfrm>
          <a:custGeom>
            <a:avLst/>
            <a:gdLst/>
            <a:ahLst/>
            <a:cxnLst/>
            <a:rect r="r" b="b" t="t" l="l"/>
            <a:pathLst>
              <a:path h="3441903" w="2435147">
                <a:moveTo>
                  <a:pt x="0" y="0"/>
                </a:moveTo>
                <a:lnTo>
                  <a:pt x="2435147" y="0"/>
                </a:lnTo>
                <a:lnTo>
                  <a:pt x="2435147" y="3441903"/>
                </a:lnTo>
                <a:lnTo>
                  <a:pt x="0" y="34419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73781" y="1723957"/>
            <a:ext cx="6660997" cy="2500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1"/>
              </a:lnSpc>
            </a:pPr>
            <a:r>
              <a:rPr lang="en-US" sz="8449">
                <a:solidFill>
                  <a:srgbClr val="866954"/>
                </a:solidFill>
                <a:latin typeface="Balmy"/>
              </a:rPr>
              <a:t>First 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95712" y="4380724"/>
            <a:ext cx="5617134" cy="3675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76"/>
              </a:lnSpc>
            </a:pPr>
            <a:r>
              <a:rPr lang="en-US" sz="3600">
                <a:solidFill>
                  <a:srgbClr val="866954"/>
                </a:solidFill>
                <a:latin typeface="Balsamiq Sans"/>
              </a:rPr>
              <a:t>Rise in Self-Employment:</a:t>
            </a:r>
          </a:p>
          <a:p>
            <a:pPr marL="777240" indent="-388620" lvl="1">
              <a:lnSpc>
                <a:spcPts val="4176"/>
              </a:lnSpc>
              <a:buFont typeface="Arial"/>
              <a:buChar char="•"/>
            </a:pPr>
            <a:r>
              <a:rPr lang="en-US" sz="3600">
                <a:solidFill>
                  <a:srgbClr val="866954"/>
                </a:solidFill>
                <a:latin typeface="Balsamiq Sans"/>
              </a:rPr>
              <a:t>Causes</a:t>
            </a:r>
          </a:p>
          <a:p>
            <a:pPr marL="1554480" indent="-518160" lvl="2">
              <a:lnSpc>
                <a:spcPts val="4176"/>
              </a:lnSpc>
              <a:buFont typeface="Arial"/>
              <a:buChar char="⚬"/>
            </a:pPr>
            <a:r>
              <a:rPr lang="en-US" sz="3600">
                <a:solidFill>
                  <a:srgbClr val="866954"/>
                </a:solidFill>
                <a:latin typeface="Balsamiq Sans"/>
              </a:rPr>
              <a:t>Covid-19</a:t>
            </a:r>
          </a:p>
          <a:p>
            <a:pPr marL="1554480" indent="-518160" lvl="2">
              <a:lnSpc>
                <a:spcPts val="4176"/>
              </a:lnSpc>
              <a:buFont typeface="Arial"/>
              <a:buChar char="⚬"/>
            </a:pPr>
            <a:r>
              <a:rPr lang="en-US" sz="3600">
                <a:solidFill>
                  <a:srgbClr val="866954"/>
                </a:solidFill>
                <a:latin typeface="Balsamiq Sans"/>
              </a:rPr>
              <a:t>MySkillsFuture</a:t>
            </a:r>
          </a:p>
          <a:p>
            <a:pPr marL="777240" indent="-388620" lvl="1">
              <a:lnSpc>
                <a:spcPts val="4176"/>
              </a:lnSpc>
              <a:buFont typeface="Arial"/>
              <a:buChar char="•"/>
            </a:pPr>
            <a:r>
              <a:rPr lang="en-US" sz="3600">
                <a:solidFill>
                  <a:srgbClr val="866954"/>
                </a:solidFill>
                <a:latin typeface="Balsamiq Sans"/>
              </a:rPr>
              <a:t>Fluctuations</a:t>
            </a:r>
          </a:p>
          <a:p>
            <a:pPr marL="1554480" indent="-518160" lvl="2">
              <a:lnSpc>
                <a:spcPts val="4176"/>
              </a:lnSpc>
              <a:buFont typeface="Arial"/>
              <a:buChar char="⚬"/>
            </a:pPr>
            <a:r>
              <a:rPr lang="en-US" sz="3600">
                <a:solidFill>
                  <a:srgbClr val="866954"/>
                </a:solidFill>
                <a:latin typeface="Balsamiq Sans"/>
              </a:rPr>
              <a:t>Rash Decision</a:t>
            </a:r>
          </a:p>
          <a:p>
            <a:pPr marL="1554480" indent="-518160" lvl="2">
              <a:lnSpc>
                <a:spcPts val="4176"/>
              </a:lnSpc>
              <a:buFont typeface="Arial"/>
              <a:buChar char="⚬"/>
            </a:pPr>
            <a:r>
              <a:rPr lang="en-US" sz="3600">
                <a:solidFill>
                  <a:srgbClr val="866954"/>
                </a:solidFill>
                <a:latin typeface="Balsamiq Sans"/>
              </a:rPr>
              <a:t>Not Prepared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F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37082" y="-337903"/>
            <a:ext cx="21481611" cy="12083406"/>
          </a:xfrm>
          <a:custGeom>
            <a:avLst/>
            <a:gdLst/>
            <a:ahLst/>
            <a:cxnLst/>
            <a:rect r="r" b="b" t="t" l="l"/>
            <a:pathLst>
              <a:path h="12083406" w="21481611">
                <a:moveTo>
                  <a:pt x="0" y="0"/>
                </a:moveTo>
                <a:lnTo>
                  <a:pt x="21481611" y="0"/>
                </a:lnTo>
                <a:lnTo>
                  <a:pt x="21481611" y="12083406"/>
                </a:lnTo>
                <a:lnTo>
                  <a:pt x="0" y="12083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763014" y="4216351"/>
            <a:ext cx="10761972" cy="4558218"/>
            <a:chOff x="0" y="0"/>
            <a:chExt cx="2676401" cy="11335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76401" cy="1133586"/>
            </a:xfrm>
            <a:custGeom>
              <a:avLst/>
              <a:gdLst/>
              <a:ahLst/>
              <a:cxnLst/>
              <a:rect r="r" b="b" t="t" l="l"/>
              <a:pathLst>
                <a:path h="1133586" w="2676401">
                  <a:moveTo>
                    <a:pt x="36688" y="0"/>
                  </a:moveTo>
                  <a:lnTo>
                    <a:pt x="2639712" y="0"/>
                  </a:lnTo>
                  <a:cubicBezTo>
                    <a:pt x="2649443" y="0"/>
                    <a:pt x="2658775" y="3865"/>
                    <a:pt x="2665655" y="10746"/>
                  </a:cubicBezTo>
                  <a:cubicBezTo>
                    <a:pt x="2672535" y="17626"/>
                    <a:pt x="2676401" y="26958"/>
                    <a:pt x="2676401" y="36688"/>
                  </a:cubicBezTo>
                  <a:lnTo>
                    <a:pt x="2676401" y="1096897"/>
                  </a:lnTo>
                  <a:cubicBezTo>
                    <a:pt x="2676401" y="1117160"/>
                    <a:pt x="2659975" y="1133586"/>
                    <a:pt x="2639712" y="1133586"/>
                  </a:cubicBezTo>
                  <a:lnTo>
                    <a:pt x="36688" y="1133586"/>
                  </a:lnTo>
                  <a:cubicBezTo>
                    <a:pt x="26958" y="1133586"/>
                    <a:pt x="17626" y="1129720"/>
                    <a:pt x="10746" y="1122840"/>
                  </a:cubicBezTo>
                  <a:cubicBezTo>
                    <a:pt x="3865" y="1115959"/>
                    <a:pt x="0" y="1106628"/>
                    <a:pt x="0" y="1096897"/>
                  </a:cubicBezTo>
                  <a:lnTo>
                    <a:pt x="0" y="36688"/>
                  </a:lnTo>
                  <a:cubicBezTo>
                    <a:pt x="0" y="26958"/>
                    <a:pt x="3865" y="17626"/>
                    <a:pt x="10746" y="10746"/>
                  </a:cubicBezTo>
                  <a:cubicBezTo>
                    <a:pt x="17626" y="3865"/>
                    <a:pt x="26958" y="0"/>
                    <a:pt x="36688" y="0"/>
                  </a:cubicBezTo>
                  <a:close/>
                </a:path>
              </a:pathLst>
            </a:custGeom>
            <a:solidFill>
              <a:srgbClr val="AD8B7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676401" cy="1171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407999" y="2759561"/>
            <a:ext cx="7472002" cy="120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72"/>
              </a:lnSpc>
            </a:pPr>
            <a:r>
              <a:rPr lang="en-US" sz="7993">
                <a:solidFill>
                  <a:srgbClr val="866255"/>
                </a:solidFill>
                <a:latin typeface="Balmy Bold"/>
                <a:ea typeface="Balmy Bold"/>
              </a:rPr>
              <a:t>🔍Research🔍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4294346">
            <a:off x="14612493" y="8744964"/>
            <a:ext cx="2070377" cy="2958681"/>
          </a:xfrm>
          <a:custGeom>
            <a:avLst/>
            <a:gdLst/>
            <a:ahLst/>
            <a:cxnLst/>
            <a:rect r="r" b="b" t="t" l="l"/>
            <a:pathLst>
              <a:path h="2958681" w="2070377">
                <a:moveTo>
                  <a:pt x="0" y="0"/>
                </a:moveTo>
                <a:lnTo>
                  <a:pt x="2070378" y="0"/>
                </a:lnTo>
                <a:lnTo>
                  <a:pt x="2070378" y="2958681"/>
                </a:lnTo>
                <a:lnTo>
                  <a:pt x="0" y="29586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100929">
            <a:off x="-894391" y="5710763"/>
            <a:ext cx="2479216" cy="5440176"/>
          </a:xfrm>
          <a:custGeom>
            <a:avLst/>
            <a:gdLst/>
            <a:ahLst/>
            <a:cxnLst/>
            <a:rect r="r" b="b" t="t" l="l"/>
            <a:pathLst>
              <a:path h="5440176" w="2479216">
                <a:moveTo>
                  <a:pt x="0" y="0"/>
                </a:moveTo>
                <a:lnTo>
                  <a:pt x="2479217" y="0"/>
                </a:lnTo>
                <a:lnTo>
                  <a:pt x="2479217" y="5440176"/>
                </a:lnTo>
                <a:lnTo>
                  <a:pt x="0" y="54401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956293" y="4792425"/>
            <a:ext cx="10375414" cy="3406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3"/>
              </a:lnSpc>
            </a:pPr>
            <a:r>
              <a:rPr lang="en-US" sz="3287">
                <a:solidFill>
                  <a:srgbClr val="FFFFFF"/>
                </a:solidFill>
                <a:latin typeface="Balsamiq Sans"/>
              </a:rPr>
              <a:t>Engaging in regular physical activity, such as taking more steps throughout the day, has been consistently linked to improved work life wellbeing.</a:t>
            </a:r>
          </a:p>
          <a:p>
            <a:pPr algn="ctr">
              <a:lnSpc>
                <a:spcPts val="3813"/>
              </a:lnSpc>
            </a:pPr>
          </a:p>
          <a:p>
            <a:pPr algn="ctr">
              <a:lnSpc>
                <a:spcPts val="3813"/>
              </a:lnSpc>
            </a:pPr>
            <a:r>
              <a:rPr lang="en-US" sz="3287">
                <a:solidFill>
                  <a:srgbClr val="FFFFFF"/>
                </a:solidFill>
                <a:latin typeface="Balsamiq Sans"/>
              </a:rPr>
              <a:t>Question: </a:t>
            </a:r>
          </a:p>
          <a:p>
            <a:pPr algn="ctr">
              <a:lnSpc>
                <a:spcPts val="3813"/>
              </a:lnSpc>
            </a:pPr>
            <a:r>
              <a:rPr lang="en-US" sz="3287">
                <a:solidFill>
                  <a:srgbClr val="FFFFFF"/>
                </a:solidFill>
                <a:latin typeface="Balsamiq Sans"/>
              </a:rPr>
              <a:t>Does Daily Steps really increase your work life wellbeing?</a:t>
            </a:r>
          </a:p>
        </p:txBody>
      </p:sp>
      <p:sp>
        <p:nvSpPr>
          <p:cNvPr name="Freeform 10" id="10"/>
          <p:cNvSpPr/>
          <p:nvPr/>
        </p:nvSpPr>
        <p:spPr>
          <a:xfrm flipH="true" flipV="true" rot="-1100929">
            <a:off x="16019692" y="-1008160"/>
            <a:ext cx="2479216" cy="5440176"/>
          </a:xfrm>
          <a:custGeom>
            <a:avLst/>
            <a:gdLst/>
            <a:ahLst/>
            <a:cxnLst/>
            <a:rect r="r" b="b" t="t" l="l"/>
            <a:pathLst>
              <a:path h="5440176" w="2479216">
                <a:moveTo>
                  <a:pt x="2479216" y="5440177"/>
                </a:moveTo>
                <a:lnTo>
                  <a:pt x="0" y="5440177"/>
                </a:lnTo>
                <a:lnTo>
                  <a:pt x="0" y="0"/>
                </a:lnTo>
                <a:lnTo>
                  <a:pt x="2479216" y="0"/>
                </a:lnTo>
                <a:lnTo>
                  <a:pt x="2479216" y="5440177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-4294346">
            <a:off x="496197" y="-937775"/>
            <a:ext cx="2070377" cy="2958681"/>
          </a:xfrm>
          <a:custGeom>
            <a:avLst/>
            <a:gdLst/>
            <a:ahLst/>
            <a:cxnLst/>
            <a:rect r="r" b="b" t="t" l="l"/>
            <a:pathLst>
              <a:path h="2958681" w="2070377">
                <a:moveTo>
                  <a:pt x="0" y="2958682"/>
                </a:moveTo>
                <a:lnTo>
                  <a:pt x="2070378" y="2958682"/>
                </a:lnTo>
                <a:lnTo>
                  <a:pt x="2070378" y="0"/>
                </a:lnTo>
                <a:lnTo>
                  <a:pt x="0" y="0"/>
                </a:lnTo>
                <a:lnTo>
                  <a:pt x="0" y="2958682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840951" y="-1052824"/>
            <a:ext cx="2372336" cy="2764753"/>
          </a:xfrm>
          <a:custGeom>
            <a:avLst/>
            <a:gdLst/>
            <a:ahLst/>
            <a:cxnLst/>
            <a:rect r="r" b="b" t="t" l="l"/>
            <a:pathLst>
              <a:path h="2764753" w="2372336">
                <a:moveTo>
                  <a:pt x="0" y="0"/>
                </a:moveTo>
                <a:lnTo>
                  <a:pt x="2372337" y="0"/>
                </a:lnTo>
                <a:lnTo>
                  <a:pt x="2372337" y="2764752"/>
                </a:lnTo>
                <a:lnTo>
                  <a:pt x="0" y="27647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217966" y="8430851"/>
            <a:ext cx="2372336" cy="2764753"/>
          </a:xfrm>
          <a:custGeom>
            <a:avLst/>
            <a:gdLst/>
            <a:ahLst/>
            <a:cxnLst/>
            <a:rect r="r" b="b" t="t" l="l"/>
            <a:pathLst>
              <a:path h="2764753" w="2372336">
                <a:moveTo>
                  <a:pt x="0" y="0"/>
                </a:moveTo>
                <a:lnTo>
                  <a:pt x="2372337" y="0"/>
                </a:lnTo>
                <a:lnTo>
                  <a:pt x="2372337" y="2764753"/>
                </a:lnTo>
                <a:lnTo>
                  <a:pt x="0" y="27647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757460" y="-536461"/>
            <a:ext cx="3375010" cy="1565161"/>
          </a:xfrm>
          <a:custGeom>
            <a:avLst/>
            <a:gdLst/>
            <a:ahLst/>
            <a:cxnLst/>
            <a:rect r="r" b="b" t="t" l="l"/>
            <a:pathLst>
              <a:path h="1565161" w="3375010">
                <a:moveTo>
                  <a:pt x="0" y="0"/>
                </a:moveTo>
                <a:lnTo>
                  <a:pt x="3375010" y="0"/>
                </a:lnTo>
                <a:lnTo>
                  <a:pt x="3375010" y="1565161"/>
                </a:lnTo>
                <a:lnTo>
                  <a:pt x="0" y="15651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31386" y="9258300"/>
            <a:ext cx="2990720" cy="1386946"/>
          </a:xfrm>
          <a:custGeom>
            <a:avLst/>
            <a:gdLst/>
            <a:ahLst/>
            <a:cxnLst/>
            <a:rect r="r" b="b" t="t" l="l"/>
            <a:pathLst>
              <a:path h="1386946" w="2990720">
                <a:moveTo>
                  <a:pt x="0" y="0"/>
                </a:moveTo>
                <a:lnTo>
                  <a:pt x="2990719" y="0"/>
                </a:lnTo>
                <a:lnTo>
                  <a:pt x="2990719" y="1386946"/>
                </a:lnTo>
                <a:lnTo>
                  <a:pt x="0" y="13869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994013" y="6923700"/>
            <a:ext cx="2182943" cy="1012340"/>
          </a:xfrm>
          <a:custGeom>
            <a:avLst/>
            <a:gdLst/>
            <a:ahLst/>
            <a:cxnLst/>
            <a:rect r="r" b="b" t="t" l="l"/>
            <a:pathLst>
              <a:path h="1012340" w="2182943">
                <a:moveTo>
                  <a:pt x="0" y="0"/>
                </a:moveTo>
                <a:lnTo>
                  <a:pt x="2182944" y="0"/>
                </a:lnTo>
                <a:lnTo>
                  <a:pt x="2182944" y="1012340"/>
                </a:lnTo>
                <a:lnTo>
                  <a:pt x="0" y="10123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69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37082" y="-337903"/>
            <a:ext cx="21481611" cy="12083406"/>
          </a:xfrm>
          <a:custGeom>
            <a:avLst/>
            <a:gdLst/>
            <a:ahLst/>
            <a:cxnLst/>
            <a:rect r="r" b="b" t="t" l="l"/>
            <a:pathLst>
              <a:path h="12083406" w="21481611">
                <a:moveTo>
                  <a:pt x="0" y="0"/>
                </a:moveTo>
                <a:lnTo>
                  <a:pt x="21481611" y="0"/>
                </a:lnTo>
                <a:lnTo>
                  <a:pt x="21481611" y="12083406"/>
                </a:lnTo>
                <a:lnTo>
                  <a:pt x="0" y="12083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0439" y="1158237"/>
            <a:ext cx="17107121" cy="12702037"/>
          </a:xfrm>
          <a:custGeom>
            <a:avLst/>
            <a:gdLst/>
            <a:ahLst/>
            <a:cxnLst/>
            <a:rect r="r" b="b" t="t" l="l"/>
            <a:pathLst>
              <a:path h="12702037" w="17107121">
                <a:moveTo>
                  <a:pt x="0" y="0"/>
                </a:moveTo>
                <a:lnTo>
                  <a:pt x="17107122" y="0"/>
                </a:lnTo>
                <a:lnTo>
                  <a:pt x="17107122" y="12702038"/>
                </a:lnTo>
                <a:lnTo>
                  <a:pt x="0" y="127020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9881" y="4610914"/>
            <a:ext cx="1760640" cy="6520889"/>
          </a:xfrm>
          <a:custGeom>
            <a:avLst/>
            <a:gdLst/>
            <a:ahLst/>
            <a:cxnLst/>
            <a:rect r="r" b="b" t="t" l="l"/>
            <a:pathLst>
              <a:path h="6520889" w="1760640">
                <a:moveTo>
                  <a:pt x="0" y="0"/>
                </a:moveTo>
                <a:lnTo>
                  <a:pt x="1760640" y="0"/>
                </a:lnTo>
                <a:lnTo>
                  <a:pt x="1760640" y="6520889"/>
                </a:lnTo>
                <a:lnTo>
                  <a:pt x="0" y="65208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643962" y="-904347"/>
            <a:ext cx="7315200" cy="3273552"/>
          </a:xfrm>
          <a:custGeom>
            <a:avLst/>
            <a:gdLst/>
            <a:ahLst/>
            <a:cxnLst/>
            <a:rect r="r" b="b" t="t" l="l"/>
            <a:pathLst>
              <a:path h="3273552" w="7315200">
                <a:moveTo>
                  <a:pt x="0" y="0"/>
                </a:moveTo>
                <a:lnTo>
                  <a:pt x="7315200" y="0"/>
                </a:lnTo>
                <a:lnTo>
                  <a:pt x="7315200" y="3273552"/>
                </a:lnTo>
                <a:lnTo>
                  <a:pt x="0" y="32735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502903"/>
            <a:ext cx="2080987" cy="965058"/>
          </a:xfrm>
          <a:custGeom>
            <a:avLst/>
            <a:gdLst/>
            <a:ahLst/>
            <a:cxnLst/>
            <a:rect r="r" b="b" t="t" l="l"/>
            <a:pathLst>
              <a:path h="965058" w="2080987">
                <a:moveTo>
                  <a:pt x="0" y="0"/>
                </a:moveTo>
                <a:lnTo>
                  <a:pt x="2080987" y="0"/>
                </a:lnTo>
                <a:lnTo>
                  <a:pt x="2080987" y="965057"/>
                </a:lnTo>
                <a:lnTo>
                  <a:pt x="0" y="9650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178313" y="9450553"/>
            <a:ext cx="2080987" cy="965058"/>
          </a:xfrm>
          <a:custGeom>
            <a:avLst/>
            <a:gdLst/>
            <a:ahLst/>
            <a:cxnLst/>
            <a:rect r="r" b="b" t="t" l="l"/>
            <a:pathLst>
              <a:path h="965058" w="2080987">
                <a:moveTo>
                  <a:pt x="0" y="0"/>
                </a:moveTo>
                <a:lnTo>
                  <a:pt x="2080987" y="0"/>
                </a:lnTo>
                <a:lnTo>
                  <a:pt x="2080987" y="965057"/>
                </a:lnTo>
                <a:lnTo>
                  <a:pt x="0" y="9650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703724" y="3805946"/>
            <a:ext cx="7203581" cy="4873359"/>
          </a:xfrm>
          <a:custGeom>
            <a:avLst/>
            <a:gdLst/>
            <a:ahLst/>
            <a:cxnLst/>
            <a:rect r="r" b="b" t="t" l="l"/>
            <a:pathLst>
              <a:path h="4873359" w="7203581">
                <a:moveTo>
                  <a:pt x="0" y="0"/>
                </a:moveTo>
                <a:lnTo>
                  <a:pt x="7203581" y="0"/>
                </a:lnTo>
                <a:lnTo>
                  <a:pt x="7203581" y="4873359"/>
                </a:lnTo>
                <a:lnTo>
                  <a:pt x="0" y="487335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  <a:ln w="38100" cap="sq">
            <a:solidFill>
              <a:srgbClr val="866255"/>
            </a:solidFill>
            <a:prstDash val="sysDot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2069193" y="2241340"/>
            <a:ext cx="6054433" cy="120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72"/>
              </a:lnSpc>
            </a:pPr>
            <a:r>
              <a:rPr lang="en-US" sz="7993">
                <a:solidFill>
                  <a:srgbClr val="866954"/>
                </a:solidFill>
                <a:latin typeface="Balmy"/>
              </a:rPr>
              <a:t>OLS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43742" y="3316636"/>
            <a:ext cx="7139590" cy="6346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83"/>
              </a:lnSpc>
            </a:pPr>
            <a:r>
              <a:rPr lang="en-US" sz="2400" spc="2">
                <a:solidFill>
                  <a:srgbClr val="866954"/>
                </a:solidFill>
                <a:latin typeface="Balsamiq Sans"/>
              </a:rPr>
              <a:t>In General</a:t>
            </a:r>
          </a:p>
          <a:p>
            <a:pPr marL="518160" indent="-259080" lvl="1">
              <a:lnSpc>
                <a:spcPts val="2783"/>
              </a:lnSpc>
              <a:buFont typeface="Arial"/>
              <a:buChar char="•"/>
            </a:pPr>
            <a:r>
              <a:rPr lang="en-US" sz="2400">
                <a:solidFill>
                  <a:srgbClr val="866954"/>
                </a:solidFill>
                <a:latin typeface="Balsamiq Sans Bold"/>
              </a:rPr>
              <a:t>R-squared &amp; Adj. R-squared (0.148)</a:t>
            </a:r>
          </a:p>
          <a:p>
            <a:pPr marL="1036320" indent="-345440" lvl="2">
              <a:lnSpc>
                <a:spcPts val="2783"/>
              </a:lnSpc>
              <a:buFont typeface="Arial"/>
              <a:buChar char="⚬"/>
            </a:pPr>
            <a:r>
              <a:rPr lang="en-US" sz="2400">
                <a:solidFill>
                  <a:srgbClr val="866954"/>
                </a:solidFill>
                <a:latin typeface="Balsamiq Sans"/>
              </a:rPr>
              <a:t>Many Outliers (Not a good fit)</a:t>
            </a:r>
          </a:p>
          <a:p>
            <a:pPr marL="518160" indent="-259080" lvl="1">
              <a:lnSpc>
                <a:spcPts val="2783"/>
              </a:lnSpc>
              <a:buFont typeface="Arial"/>
              <a:buChar char="•"/>
            </a:pPr>
            <a:r>
              <a:rPr lang="en-US" sz="2400">
                <a:solidFill>
                  <a:srgbClr val="866954"/>
                </a:solidFill>
                <a:latin typeface="Balsamiq Sans Bold"/>
              </a:rPr>
              <a:t>Regression formula</a:t>
            </a:r>
          </a:p>
          <a:p>
            <a:pPr marL="1036320" indent="-345440" lvl="2">
              <a:lnSpc>
                <a:spcPts val="2783"/>
              </a:lnSpc>
              <a:buFont typeface="Arial"/>
              <a:buChar char="⚬"/>
            </a:pPr>
            <a:r>
              <a:rPr lang="en-US" sz="2400">
                <a:solidFill>
                  <a:srgbClr val="866954"/>
                </a:solidFill>
                <a:latin typeface="Balsamiq Sans"/>
              </a:rPr>
              <a:t>Score =</a:t>
            </a:r>
            <a:r>
              <a:rPr lang="en-US" sz="2400">
                <a:solidFill>
                  <a:srgbClr val="866954"/>
                </a:solidFill>
                <a:latin typeface="Balsamiq Sans"/>
              </a:rPr>
              <a:t> 5.4074(Daily Steps) + 626.4334</a:t>
            </a:r>
          </a:p>
          <a:p>
            <a:pPr marL="518160" indent="-259080" lvl="1">
              <a:lnSpc>
                <a:spcPts val="2783"/>
              </a:lnSpc>
              <a:buFont typeface="Arial"/>
              <a:buChar char="•"/>
            </a:pPr>
            <a:r>
              <a:rPr lang="en-US" sz="2400">
                <a:solidFill>
                  <a:srgbClr val="866954"/>
                </a:solidFill>
                <a:latin typeface="Balsamiq Sans Bold"/>
              </a:rPr>
              <a:t>C</a:t>
            </a:r>
            <a:r>
              <a:rPr lang="en-US" sz="2400">
                <a:solidFill>
                  <a:srgbClr val="866954"/>
                </a:solidFill>
                <a:latin typeface="Balsamiq Sans Bold"/>
              </a:rPr>
              <a:t>oef of Daily Steps</a:t>
            </a:r>
          </a:p>
          <a:p>
            <a:pPr marL="1036320" indent="-345440" lvl="2">
              <a:lnSpc>
                <a:spcPts val="2783"/>
              </a:lnSpc>
              <a:buFont typeface="Arial"/>
              <a:buChar char="⚬"/>
            </a:pPr>
            <a:r>
              <a:rPr lang="en-US" sz="2400">
                <a:solidFill>
                  <a:srgbClr val="866954"/>
                </a:solidFill>
                <a:latin typeface="Balsamiq Sans"/>
              </a:rPr>
              <a:t>C</a:t>
            </a:r>
            <a:r>
              <a:rPr lang="en-US" sz="2400">
                <a:solidFill>
                  <a:srgbClr val="866954"/>
                </a:solidFill>
                <a:latin typeface="Balsamiq Sans"/>
              </a:rPr>
              <a:t>oef is positive (5.4074 &gt; 0)</a:t>
            </a:r>
          </a:p>
          <a:p>
            <a:pPr marL="1036320" indent="-345440" lvl="2">
              <a:lnSpc>
                <a:spcPts val="2783"/>
              </a:lnSpc>
              <a:buFont typeface="Arial"/>
              <a:buChar char="⚬"/>
            </a:pPr>
            <a:r>
              <a:rPr lang="en-US" sz="2400">
                <a:solidFill>
                  <a:srgbClr val="866954"/>
                </a:solidFill>
                <a:latin typeface="Balsamiq Sans"/>
              </a:rPr>
              <a:t>This means theres an Increasing Relationship with WORK_LIFE_BALANCE_SCORE </a:t>
            </a:r>
          </a:p>
          <a:p>
            <a:pPr marL="1036320" indent="-345440" lvl="2">
              <a:lnSpc>
                <a:spcPts val="2783"/>
              </a:lnSpc>
              <a:buFont typeface="Arial"/>
              <a:buChar char="⚬"/>
            </a:pPr>
            <a:r>
              <a:rPr lang="en-US" sz="2400">
                <a:solidFill>
                  <a:srgbClr val="866954"/>
                </a:solidFill>
                <a:latin typeface="Balsamiq Sans"/>
              </a:rPr>
              <a:t>More Steps = Better Score</a:t>
            </a:r>
          </a:p>
          <a:p>
            <a:pPr marL="518160" indent="-259080" lvl="1">
              <a:lnSpc>
                <a:spcPts val="2783"/>
              </a:lnSpc>
              <a:buFont typeface="Arial"/>
              <a:buChar char="•"/>
            </a:pPr>
            <a:r>
              <a:rPr lang="en-US" sz="2400">
                <a:solidFill>
                  <a:srgbClr val="866954"/>
                </a:solidFill>
                <a:latin typeface="Balsamiq Sans Bold"/>
              </a:rPr>
              <a:t>F-statistic &amp; P-Value</a:t>
            </a:r>
          </a:p>
          <a:p>
            <a:pPr marL="1036320" indent="-345440" lvl="2">
              <a:lnSpc>
                <a:spcPts val="2783"/>
              </a:lnSpc>
              <a:buFont typeface="Arial"/>
              <a:buChar char="⚬"/>
            </a:pPr>
            <a:r>
              <a:rPr lang="en-US" sz="2400">
                <a:solidFill>
                  <a:srgbClr val="866954"/>
                </a:solidFill>
                <a:latin typeface="Balsamiq Sans"/>
              </a:rPr>
              <a:t>Significant Model</a:t>
            </a:r>
          </a:p>
          <a:p>
            <a:pPr marL="1036320" indent="-345440" lvl="2">
              <a:lnSpc>
                <a:spcPts val="2783"/>
              </a:lnSpc>
              <a:buFont typeface="Arial"/>
              <a:buChar char="⚬"/>
            </a:pPr>
            <a:r>
              <a:rPr lang="en-US" sz="2400">
                <a:solidFill>
                  <a:srgbClr val="866954"/>
                </a:solidFill>
                <a:latin typeface="Balsamiq Sans"/>
              </a:rPr>
              <a:t>High F-statistic (1593)</a:t>
            </a:r>
          </a:p>
          <a:p>
            <a:pPr marL="1036320" indent="-345440" lvl="2">
              <a:lnSpc>
                <a:spcPts val="2783"/>
              </a:lnSpc>
              <a:buFont typeface="Arial"/>
              <a:buChar char="⚬"/>
            </a:pPr>
            <a:r>
              <a:rPr lang="en-US" sz="2400">
                <a:solidFill>
                  <a:srgbClr val="866954"/>
                </a:solidFill>
                <a:latin typeface="Balsamiq Sans"/>
              </a:rPr>
              <a:t>Low P-Value (2.20e-321)</a:t>
            </a:r>
          </a:p>
          <a:p>
            <a:pPr marL="518160" indent="-259080" lvl="1">
              <a:lnSpc>
                <a:spcPts val="2783"/>
              </a:lnSpc>
              <a:buFont typeface="Arial"/>
              <a:buChar char="•"/>
            </a:pPr>
            <a:r>
              <a:rPr lang="en-US" sz="2400">
                <a:solidFill>
                  <a:srgbClr val="866954"/>
                </a:solidFill>
                <a:latin typeface="Balsamiq Sans Bold"/>
              </a:rPr>
              <a:t>Number of Trials (9179)</a:t>
            </a:r>
          </a:p>
          <a:p>
            <a:pPr marL="518160" indent="-259080" lvl="1">
              <a:lnSpc>
                <a:spcPts val="2783"/>
              </a:lnSpc>
              <a:buFont typeface="Arial"/>
              <a:buChar char="•"/>
            </a:pPr>
            <a:r>
              <a:rPr lang="en-US" sz="2400">
                <a:solidFill>
                  <a:srgbClr val="866954"/>
                </a:solidFill>
                <a:latin typeface="Balsamiq Sans Bold"/>
              </a:rPr>
              <a:t>Method: Least Squares</a:t>
            </a:r>
          </a:p>
          <a:p>
            <a:pPr>
              <a:lnSpc>
                <a:spcPts val="2783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9433061" y="2736479"/>
            <a:ext cx="7561360" cy="707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3"/>
              </a:lnSpc>
            </a:pPr>
            <a:r>
              <a:rPr lang="en-US" sz="2400">
                <a:solidFill>
                  <a:srgbClr val="866954"/>
                </a:solidFill>
                <a:latin typeface="Balsamiq Sans"/>
              </a:rPr>
              <a:t>Ordinary Least Squares:</a:t>
            </a:r>
          </a:p>
          <a:p>
            <a:pPr algn="ctr">
              <a:lnSpc>
                <a:spcPts val="2783"/>
              </a:lnSpc>
            </a:pPr>
            <a:r>
              <a:rPr lang="en-US" sz="2400">
                <a:solidFill>
                  <a:srgbClr val="866954"/>
                </a:solidFill>
                <a:latin typeface="Balsamiq Sans"/>
              </a:rPr>
              <a:t>Regression with Daily Steps with Work Life Balance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69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37082" y="-337903"/>
            <a:ext cx="21481611" cy="12083406"/>
          </a:xfrm>
          <a:custGeom>
            <a:avLst/>
            <a:gdLst/>
            <a:ahLst/>
            <a:cxnLst/>
            <a:rect r="r" b="b" t="t" l="l"/>
            <a:pathLst>
              <a:path h="12083406" w="21481611">
                <a:moveTo>
                  <a:pt x="0" y="0"/>
                </a:moveTo>
                <a:lnTo>
                  <a:pt x="21481611" y="0"/>
                </a:lnTo>
                <a:lnTo>
                  <a:pt x="21481611" y="12083406"/>
                </a:lnTo>
                <a:lnTo>
                  <a:pt x="0" y="12083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0439" y="1158237"/>
            <a:ext cx="17107121" cy="12702037"/>
          </a:xfrm>
          <a:custGeom>
            <a:avLst/>
            <a:gdLst/>
            <a:ahLst/>
            <a:cxnLst/>
            <a:rect r="r" b="b" t="t" l="l"/>
            <a:pathLst>
              <a:path h="12702037" w="17107121">
                <a:moveTo>
                  <a:pt x="0" y="0"/>
                </a:moveTo>
                <a:lnTo>
                  <a:pt x="17107122" y="0"/>
                </a:lnTo>
                <a:lnTo>
                  <a:pt x="17107122" y="12702038"/>
                </a:lnTo>
                <a:lnTo>
                  <a:pt x="0" y="127020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9881" y="4610914"/>
            <a:ext cx="1760640" cy="6520889"/>
          </a:xfrm>
          <a:custGeom>
            <a:avLst/>
            <a:gdLst/>
            <a:ahLst/>
            <a:cxnLst/>
            <a:rect r="r" b="b" t="t" l="l"/>
            <a:pathLst>
              <a:path h="6520889" w="1760640">
                <a:moveTo>
                  <a:pt x="0" y="0"/>
                </a:moveTo>
                <a:lnTo>
                  <a:pt x="1760640" y="0"/>
                </a:lnTo>
                <a:lnTo>
                  <a:pt x="1760640" y="6520889"/>
                </a:lnTo>
                <a:lnTo>
                  <a:pt x="0" y="65208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643962" y="-1041737"/>
            <a:ext cx="7315200" cy="3273552"/>
          </a:xfrm>
          <a:custGeom>
            <a:avLst/>
            <a:gdLst/>
            <a:ahLst/>
            <a:cxnLst/>
            <a:rect r="r" b="b" t="t" l="l"/>
            <a:pathLst>
              <a:path h="3273552" w="7315200">
                <a:moveTo>
                  <a:pt x="0" y="0"/>
                </a:moveTo>
                <a:lnTo>
                  <a:pt x="7315200" y="0"/>
                </a:lnTo>
                <a:lnTo>
                  <a:pt x="7315200" y="3273552"/>
                </a:lnTo>
                <a:lnTo>
                  <a:pt x="0" y="32735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404147"/>
            <a:ext cx="2080987" cy="965058"/>
          </a:xfrm>
          <a:custGeom>
            <a:avLst/>
            <a:gdLst/>
            <a:ahLst/>
            <a:cxnLst/>
            <a:rect r="r" b="b" t="t" l="l"/>
            <a:pathLst>
              <a:path h="965058" w="2080987">
                <a:moveTo>
                  <a:pt x="0" y="0"/>
                </a:moveTo>
                <a:lnTo>
                  <a:pt x="2080987" y="0"/>
                </a:lnTo>
                <a:lnTo>
                  <a:pt x="2080987" y="965058"/>
                </a:lnTo>
                <a:lnTo>
                  <a:pt x="0" y="9650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172720" y="9513563"/>
            <a:ext cx="2080987" cy="965058"/>
          </a:xfrm>
          <a:custGeom>
            <a:avLst/>
            <a:gdLst/>
            <a:ahLst/>
            <a:cxnLst/>
            <a:rect r="r" b="b" t="t" l="l"/>
            <a:pathLst>
              <a:path h="965058" w="2080987">
                <a:moveTo>
                  <a:pt x="0" y="0"/>
                </a:moveTo>
                <a:lnTo>
                  <a:pt x="2080987" y="0"/>
                </a:lnTo>
                <a:lnTo>
                  <a:pt x="2080987" y="965057"/>
                </a:lnTo>
                <a:lnTo>
                  <a:pt x="0" y="9650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703724" y="4818771"/>
            <a:ext cx="3417930" cy="3335239"/>
          </a:xfrm>
          <a:custGeom>
            <a:avLst/>
            <a:gdLst/>
            <a:ahLst/>
            <a:cxnLst/>
            <a:rect r="r" b="b" t="t" l="l"/>
            <a:pathLst>
              <a:path h="3335239" w="3417930">
                <a:moveTo>
                  <a:pt x="0" y="0"/>
                </a:moveTo>
                <a:lnTo>
                  <a:pt x="3417930" y="0"/>
                </a:lnTo>
                <a:lnTo>
                  <a:pt x="3417930" y="3335238"/>
                </a:lnTo>
                <a:lnTo>
                  <a:pt x="0" y="333523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  <a:ln w="38100" cap="sq">
            <a:solidFill>
              <a:srgbClr val="866255"/>
            </a:solidFill>
            <a:prstDash val="sysDot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3499152" y="4818771"/>
            <a:ext cx="3347136" cy="3335239"/>
          </a:xfrm>
          <a:custGeom>
            <a:avLst/>
            <a:gdLst/>
            <a:ahLst/>
            <a:cxnLst/>
            <a:rect r="r" b="b" t="t" l="l"/>
            <a:pathLst>
              <a:path h="3335239" w="3347136">
                <a:moveTo>
                  <a:pt x="0" y="0"/>
                </a:moveTo>
                <a:lnTo>
                  <a:pt x="3347136" y="0"/>
                </a:lnTo>
                <a:lnTo>
                  <a:pt x="3347136" y="3335238"/>
                </a:lnTo>
                <a:lnTo>
                  <a:pt x="0" y="333523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  <a:ln w="38100" cap="sq">
            <a:solidFill>
              <a:srgbClr val="866255"/>
            </a:solidFill>
            <a:prstDash val="sysDot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2398458" y="3361926"/>
            <a:ext cx="5395902" cy="5299643"/>
          </a:xfrm>
          <a:custGeom>
            <a:avLst/>
            <a:gdLst/>
            <a:ahLst/>
            <a:cxnLst/>
            <a:rect r="r" b="b" t="t" l="l"/>
            <a:pathLst>
              <a:path h="5299643" w="5395902">
                <a:moveTo>
                  <a:pt x="0" y="0"/>
                </a:moveTo>
                <a:lnTo>
                  <a:pt x="5395903" y="0"/>
                </a:lnTo>
                <a:lnTo>
                  <a:pt x="5395903" y="5299643"/>
                </a:lnTo>
                <a:lnTo>
                  <a:pt x="0" y="529964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  <a:ln w="38100" cap="sq">
            <a:solidFill>
              <a:srgbClr val="866255"/>
            </a:solidFill>
            <a:prstDash val="sysDot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2069193" y="2241340"/>
            <a:ext cx="6054433" cy="120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72"/>
              </a:lnSpc>
            </a:pPr>
            <a:r>
              <a:rPr lang="en-US" sz="7993">
                <a:solidFill>
                  <a:srgbClr val="866954"/>
                </a:solidFill>
                <a:latin typeface="Balmy"/>
              </a:rPr>
              <a:t>Regression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29104" y="8988354"/>
            <a:ext cx="7534611" cy="1059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3"/>
              </a:lnSpc>
            </a:pPr>
            <a:r>
              <a:rPr lang="en-US" sz="2400" spc="2">
                <a:solidFill>
                  <a:srgbClr val="866954"/>
                </a:solidFill>
                <a:latin typeface="Balsamiq Sans"/>
              </a:rPr>
              <a:t>Increasing Relationship with </a:t>
            </a:r>
            <a:r>
              <a:rPr lang="en-US" sz="2400" spc="2">
                <a:solidFill>
                  <a:srgbClr val="866954"/>
                </a:solidFill>
                <a:latin typeface="Balsamiq Sans"/>
              </a:rPr>
              <a:t>work life balance score</a:t>
            </a:r>
          </a:p>
          <a:p>
            <a:pPr algn="ctr">
              <a:lnSpc>
                <a:spcPts val="2783"/>
              </a:lnSpc>
            </a:pPr>
            <a:r>
              <a:rPr lang="en-US" sz="2400" spc="2">
                <a:solidFill>
                  <a:srgbClr val="866954"/>
                </a:solidFill>
                <a:latin typeface="Balsamiq Sans"/>
              </a:rPr>
              <a:t>More Steps = Better Score</a:t>
            </a:r>
          </a:p>
          <a:p>
            <a:pPr algn="ctr">
              <a:lnSpc>
                <a:spcPts val="2783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421847" y="3894571"/>
            <a:ext cx="1981683" cy="48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2"/>
              </a:lnSpc>
            </a:pPr>
            <a:r>
              <a:rPr lang="en-US" sz="3200">
                <a:solidFill>
                  <a:srgbClr val="866954"/>
                </a:solidFill>
                <a:latin typeface="Balsamiq Sans"/>
              </a:rPr>
              <a:t>Histogram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245299" y="3661208"/>
            <a:ext cx="3854842" cy="949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2"/>
              </a:lnSpc>
            </a:pPr>
            <a:r>
              <a:rPr lang="en-US" sz="3200">
                <a:solidFill>
                  <a:srgbClr val="866954"/>
                </a:solidFill>
                <a:latin typeface="Balsamiq Sans"/>
              </a:rPr>
              <a:t>Quantile-Quantile Plot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656912" y="8488785"/>
            <a:ext cx="3189376" cy="355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3"/>
              </a:lnSpc>
            </a:pPr>
            <a:r>
              <a:rPr lang="en-US" sz="2400">
                <a:solidFill>
                  <a:srgbClr val="866954"/>
                </a:solidFill>
                <a:latin typeface="Balsamiq Sans"/>
              </a:rPr>
              <a:t>Uniformed Distribution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703724" y="8506969"/>
            <a:ext cx="3222294" cy="355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3"/>
              </a:lnSpc>
            </a:pPr>
            <a:r>
              <a:rPr lang="en-US" sz="2400" spc="2">
                <a:solidFill>
                  <a:srgbClr val="866954"/>
                </a:solidFill>
                <a:latin typeface="Balsamiq Sans"/>
              </a:rPr>
              <a:t>2 Peaks (Center | End)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18083" y="2241340"/>
            <a:ext cx="6054433" cy="120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72"/>
              </a:lnSpc>
            </a:pPr>
            <a:r>
              <a:rPr lang="en-US" sz="7993">
                <a:solidFill>
                  <a:srgbClr val="866954"/>
                </a:solidFill>
                <a:latin typeface="Balmy"/>
              </a:rPr>
              <a:t>Validate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69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37082" y="-337903"/>
            <a:ext cx="21481611" cy="12083406"/>
          </a:xfrm>
          <a:custGeom>
            <a:avLst/>
            <a:gdLst/>
            <a:ahLst/>
            <a:cxnLst/>
            <a:rect r="r" b="b" t="t" l="l"/>
            <a:pathLst>
              <a:path h="12083406" w="21481611">
                <a:moveTo>
                  <a:pt x="0" y="0"/>
                </a:moveTo>
                <a:lnTo>
                  <a:pt x="21481611" y="0"/>
                </a:lnTo>
                <a:lnTo>
                  <a:pt x="21481611" y="12083406"/>
                </a:lnTo>
                <a:lnTo>
                  <a:pt x="0" y="12083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0439" y="1158237"/>
            <a:ext cx="17107121" cy="12702037"/>
          </a:xfrm>
          <a:custGeom>
            <a:avLst/>
            <a:gdLst/>
            <a:ahLst/>
            <a:cxnLst/>
            <a:rect r="r" b="b" t="t" l="l"/>
            <a:pathLst>
              <a:path h="12702037" w="17107121">
                <a:moveTo>
                  <a:pt x="0" y="0"/>
                </a:moveTo>
                <a:lnTo>
                  <a:pt x="17107122" y="0"/>
                </a:lnTo>
                <a:lnTo>
                  <a:pt x="17107122" y="12702038"/>
                </a:lnTo>
                <a:lnTo>
                  <a:pt x="0" y="127020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9881" y="4610914"/>
            <a:ext cx="1760640" cy="6520889"/>
          </a:xfrm>
          <a:custGeom>
            <a:avLst/>
            <a:gdLst/>
            <a:ahLst/>
            <a:cxnLst/>
            <a:rect r="r" b="b" t="t" l="l"/>
            <a:pathLst>
              <a:path h="6520889" w="1760640">
                <a:moveTo>
                  <a:pt x="0" y="0"/>
                </a:moveTo>
                <a:lnTo>
                  <a:pt x="1760640" y="0"/>
                </a:lnTo>
                <a:lnTo>
                  <a:pt x="1760640" y="6520889"/>
                </a:lnTo>
                <a:lnTo>
                  <a:pt x="0" y="65208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643962" y="-904347"/>
            <a:ext cx="7315200" cy="3273552"/>
          </a:xfrm>
          <a:custGeom>
            <a:avLst/>
            <a:gdLst/>
            <a:ahLst/>
            <a:cxnLst/>
            <a:rect r="r" b="b" t="t" l="l"/>
            <a:pathLst>
              <a:path h="3273552" w="7315200">
                <a:moveTo>
                  <a:pt x="0" y="0"/>
                </a:moveTo>
                <a:lnTo>
                  <a:pt x="7315200" y="0"/>
                </a:lnTo>
                <a:lnTo>
                  <a:pt x="7315200" y="3273552"/>
                </a:lnTo>
                <a:lnTo>
                  <a:pt x="0" y="32735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502903"/>
            <a:ext cx="2080987" cy="965058"/>
          </a:xfrm>
          <a:custGeom>
            <a:avLst/>
            <a:gdLst/>
            <a:ahLst/>
            <a:cxnLst/>
            <a:rect r="r" b="b" t="t" l="l"/>
            <a:pathLst>
              <a:path h="965058" w="2080987">
                <a:moveTo>
                  <a:pt x="0" y="0"/>
                </a:moveTo>
                <a:lnTo>
                  <a:pt x="2080987" y="0"/>
                </a:lnTo>
                <a:lnTo>
                  <a:pt x="2080987" y="965057"/>
                </a:lnTo>
                <a:lnTo>
                  <a:pt x="0" y="9650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178313" y="9594230"/>
            <a:ext cx="2080987" cy="965058"/>
          </a:xfrm>
          <a:custGeom>
            <a:avLst/>
            <a:gdLst/>
            <a:ahLst/>
            <a:cxnLst/>
            <a:rect r="r" b="b" t="t" l="l"/>
            <a:pathLst>
              <a:path h="965058" w="2080987">
                <a:moveTo>
                  <a:pt x="0" y="0"/>
                </a:moveTo>
                <a:lnTo>
                  <a:pt x="2080987" y="0"/>
                </a:lnTo>
                <a:lnTo>
                  <a:pt x="2080987" y="965057"/>
                </a:lnTo>
                <a:lnTo>
                  <a:pt x="0" y="9650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976674" y="3581385"/>
            <a:ext cx="6474133" cy="5879494"/>
          </a:xfrm>
          <a:custGeom>
            <a:avLst/>
            <a:gdLst/>
            <a:ahLst/>
            <a:cxnLst/>
            <a:rect r="r" b="b" t="t" l="l"/>
            <a:pathLst>
              <a:path h="5879494" w="6474133">
                <a:moveTo>
                  <a:pt x="0" y="0"/>
                </a:moveTo>
                <a:lnTo>
                  <a:pt x="6474134" y="0"/>
                </a:lnTo>
                <a:lnTo>
                  <a:pt x="6474134" y="5879495"/>
                </a:lnTo>
                <a:lnTo>
                  <a:pt x="0" y="587949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  <a:ln w="38100" cap="sq">
            <a:solidFill>
              <a:srgbClr val="866255"/>
            </a:solidFill>
            <a:prstDash val="sysDot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2129958" y="2378730"/>
            <a:ext cx="6054433" cy="120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72"/>
              </a:lnSpc>
            </a:pPr>
            <a:r>
              <a:rPr lang="en-US" sz="7993">
                <a:solidFill>
                  <a:srgbClr val="866954"/>
                </a:solidFill>
                <a:latin typeface="Balmy"/>
              </a:rPr>
              <a:t>Pie Chart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60201" y="3453521"/>
            <a:ext cx="6793946" cy="4936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83"/>
              </a:lnSpc>
            </a:pPr>
            <a:r>
              <a:rPr lang="en-US" sz="2400" spc="2">
                <a:solidFill>
                  <a:srgbClr val="866954"/>
                </a:solidFill>
                <a:latin typeface="Balsamiq Sans"/>
              </a:rPr>
              <a:t>In General</a:t>
            </a:r>
          </a:p>
          <a:p>
            <a:pPr marL="518160" indent="-259080" lvl="1">
              <a:lnSpc>
                <a:spcPts val="2783"/>
              </a:lnSpc>
              <a:buFont typeface="Arial"/>
              <a:buChar char="•"/>
            </a:pPr>
            <a:r>
              <a:rPr lang="en-US" sz="2400">
                <a:solidFill>
                  <a:srgbClr val="866954"/>
                </a:solidFill>
                <a:latin typeface="Balsamiq Sans"/>
              </a:rPr>
              <a:t>Adults has the highest percentage</a:t>
            </a:r>
          </a:p>
          <a:p>
            <a:pPr marL="518160" indent="-259080" lvl="1">
              <a:lnSpc>
                <a:spcPts val="2783"/>
              </a:lnSpc>
              <a:buFont typeface="Arial"/>
              <a:buChar char="•"/>
            </a:pPr>
            <a:r>
              <a:rPr lang="en-US" sz="2400">
                <a:solidFill>
                  <a:srgbClr val="866954"/>
                </a:solidFill>
                <a:latin typeface="Balsamiq Sans"/>
              </a:rPr>
              <a:t>Students have the lowest percentage</a:t>
            </a:r>
          </a:p>
          <a:p>
            <a:pPr>
              <a:lnSpc>
                <a:spcPts val="2783"/>
              </a:lnSpc>
            </a:pPr>
          </a:p>
          <a:p>
            <a:pPr>
              <a:lnSpc>
                <a:spcPts val="2783"/>
              </a:lnSpc>
            </a:pPr>
          </a:p>
          <a:p>
            <a:pPr>
              <a:lnSpc>
                <a:spcPts val="2783"/>
              </a:lnSpc>
            </a:pPr>
            <a:r>
              <a:rPr lang="en-US" sz="2400" u="sng">
                <a:solidFill>
                  <a:srgbClr val="866954"/>
                </a:solidFill>
                <a:latin typeface="Balsamiq Sans"/>
              </a:rPr>
              <a:t>Reasons:</a:t>
            </a:r>
          </a:p>
          <a:p>
            <a:pPr marL="518160" indent="-259080" lvl="1">
              <a:lnSpc>
                <a:spcPts val="2783"/>
              </a:lnSpc>
              <a:buFont typeface="Arial"/>
              <a:buChar char="•"/>
            </a:pPr>
            <a:r>
              <a:rPr lang="en-US" sz="2400">
                <a:solidFill>
                  <a:srgbClr val="866954"/>
                </a:solidFill>
                <a:latin typeface="Balsamiq Sans"/>
              </a:rPr>
              <a:t>Adults make up most of the population of the working force. It would only make sense that there is a higher percentage of adults that seniors or students.</a:t>
            </a:r>
          </a:p>
          <a:p>
            <a:pPr marL="518160" indent="-259080" lvl="1">
              <a:lnSpc>
                <a:spcPts val="2783"/>
              </a:lnSpc>
              <a:buFont typeface="Arial"/>
              <a:buChar char="•"/>
            </a:pPr>
            <a:r>
              <a:rPr lang="en-US" sz="2400">
                <a:solidFill>
                  <a:srgbClr val="866954"/>
                </a:solidFill>
                <a:latin typeface="Balsamiq Sans"/>
              </a:rPr>
              <a:t>There still are Students as now with the growing technology, the younger generation has enough to get started on their own business.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33061" y="2736479"/>
            <a:ext cx="7561360" cy="707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3"/>
              </a:lnSpc>
            </a:pPr>
            <a:r>
              <a:rPr lang="en-US" sz="2400">
                <a:solidFill>
                  <a:srgbClr val="866954"/>
                </a:solidFill>
                <a:latin typeface="Balsamiq Sans"/>
              </a:rPr>
              <a:t>Pie Chart:</a:t>
            </a:r>
          </a:p>
          <a:p>
            <a:pPr algn="ctr">
              <a:lnSpc>
                <a:spcPts val="2783"/>
              </a:lnSpc>
            </a:pPr>
            <a:r>
              <a:rPr lang="en-US" sz="2400">
                <a:solidFill>
                  <a:srgbClr val="866954"/>
                </a:solidFill>
                <a:latin typeface="Balsamiq Sans"/>
              </a:rPr>
              <a:t>Percentage Distribution of Self-Employed Workers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F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37082" y="-337903"/>
            <a:ext cx="21481611" cy="12083406"/>
          </a:xfrm>
          <a:custGeom>
            <a:avLst/>
            <a:gdLst/>
            <a:ahLst/>
            <a:cxnLst/>
            <a:rect r="r" b="b" t="t" l="l"/>
            <a:pathLst>
              <a:path h="12083406" w="21481611">
                <a:moveTo>
                  <a:pt x="0" y="0"/>
                </a:moveTo>
                <a:lnTo>
                  <a:pt x="21481611" y="0"/>
                </a:lnTo>
                <a:lnTo>
                  <a:pt x="21481611" y="12083406"/>
                </a:lnTo>
                <a:lnTo>
                  <a:pt x="0" y="12083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04748" y="2199487"/>
            <a:ext cx="8278504" cy="120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72"/>
              </a:lnSpc>
            </a:pPr>
            <a:r>
              <a:rPr lang="en-US" sz="7993">
                <a:solidFill>
                  <a:srgbClr val="866255"/>
                </a:solidFill>
                <a:latin typeface="Balmy Bold"/>
                <a:ea typeface="Balmy Bold"/>
                <a:cs typeface="Balmy Bold"/>
              </a:rPr>
              <a:t>🏋🏽‍♂️Motivation🏋🏽‍♀️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4294346">
            <a:off x="14612493" y="8744964"/>
            <a:ext cx="2070377" cy="2958681"/>
          </a:xfrm>
          <a:custGeom>
            <a:avLst/>
            <a:gdLst/>
            <a:ahLst/>
            <a:cxnLst/>
            <a:rect r="r" b="b" t="t" l="l"/>
            <a:pathLst>
              <a:path h="2958681" w="2070377">
                <a:moveTo>
                  <a:pt x="0" y="0"/>
                </a:moveTo>
                <a:lnTo>
                  <a:pt x="2070378" y="0"/>
                </a:lnTo>
                <a:lnTo>
                  <a:pt x="2070378" y="2958681"/>
                </a:lnTo>
                <a:lnTo>
                  <a:pt x="0" y="29586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100929">
            <a:off x="-894391" y="5710763"/>
            <a:ext cx="2479216" cy="5440176"/>
          </a:xfrm>
          <a:custGeom>
            <a:avLst/>
            <a:gdLst/>
            <a:ahLst/>
            <a:cxnLst/>
            <a:rect r="r" b="b" t="t" l="l"/>
            <a:pathLst>
              <a:path h="5440176" w="2479216">
                <a:moveTo>
                  <a:pt x="0" y="0"/>
                </a:moveTo>
                <a:lnTo>
                  <a:pt x="2479217" y="0"/>
                </a:lnTo>
                <a:lnTo>
                  <a:pt x="2479217" y="5440176"/>
                </a:lnTo>
                <a:lnTo>
                  <a:pt x="0" y="54401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-1100929">
            <a:off x="16019692" y="-1008160"/>
            <a:ext cx="2479216" cy="5440176"/>
          </a:xfrm>
          <a:custGeom>
            <a:avLst/>
            <a:gdLst/>
            <a:ahLst/>
            <a:cxnLst/>
            <a:rect r="r" b="b" t="t" l="l"/>
            <a:pathLst>
              <a:path h="5440176" w="2479216">
                <a:moveTo>
                  <a:pt x="2479216" y="5440177"/>
                </a:moveTo>
                <a:lnTo>
                  <a:pt x="0" y="5440177"/>
                </a:lnTo>
                <a:lnTo>
                  <a:pt x="0" y="0"/>
                </a:lnTo>
                <a:lnTo>
                  <a:pt x="2479216" y="0"/>
                </a:lnTo>
                <a:lnTo>
                  <a:pt x="2479216" y="5440177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-4294346">
            <a:off x="496197" y="-937775"/>
            <a:ext cx="2070377" cy="2958681"/>
          </a:xfrm>
          <a:custGeom>
            <a:avLst/>
            <a:gdLst/>
            <a:ahLst/>
            <a:cxnLst/>
            <a:rect r="r" b="b" t="t" l="l"/>
            <a:pathLst>
              <a:path h="2958681" w="2070377">
                <a:moveTo>
                  <a:pt x="0" y="2958682"/>
                </a:moveTo>
                <a:lnTo>
                  <a:pt x="2070378" y="2958682"/>
                </a:lnTo>
                <a:lnTo>
                  <a:pt x="2070378" y="0"/>
                </a:lnTo>
                <a:lnTo>
                  <a:pt x="0" y="0"/>
                </a:lnTo>
                <a:lnTo>
                  <a:pt x="0" y="2958682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840951" y="-1052824"/>
            <a:ext cx="2372336" cy="2764753"/>
          </a:xfrm>
          <a:custGeom>
            <a:avLst/>
            <a:gdLst/>
            <a:ahLst/>
            <a:cxnLst/>
            <a:rect r="r" b="b" t="t" l="l"/>
            <a:pathLst>
              <a:path h="2764753" w="2372336">
                <a:moveTo>
                  <a:pt x="0" y="0"/>
                </a:moveTo>
                <a:lnTo>
                  <a:pt x="2372337" y="0"/>
                </a:lnTo>
                <a:lnTo>
                  <a:pt x="2372337" y="2764752"/>
                </a:lnTo>
                <a:lnTo>
                  <a:pt x="0" y="27647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217966" y="8430851"/>
            <a:ext cx="2372336" cy="2764753"/>
          </a:xfrm>
          <a:custGeom>
            <a:avLst/>
            <a:gdLst/>
            <a:ahLst/>
            <a:cxnLst/>
            <a:rect r="r" b="b" t="t" l="l"/>
            <a:pathLst>
              <a:path h="2764753" w="2372336">
                <a:moveTo>
                  <a:pt x="0" y="0"/>
                </a:moveTo>
                <a:lnTo>
                  <a:pt x="2372337" y="0"/>
                </a:lnTo>
                <a:lnTo>
                  <a:pt x="2372337" y="2764753"/>
                </a:lnTo>
                <a:lnTo>
                  <a:pt x="0" y="27647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757460" y="-536461"/>
            <a:ext cx="3375010" cy="1565161"/>
          </a:xfrm>
          <a:custGeom>
            <a:avLst/>
            <a:gdLst/>
            <a:ahLst/>
            <a:cxnLst/>
            <a:rect r="r" b="b" t="t" l="l"/>
            <a:pathLst>
              <a:path h="1565161" w="3375010">
                <a:moveTo>
                  <a:pt x="0" y="0"/>
                </a:moveTo>
                <a:lnTo>
                  <a:pt x="3375010" y="0"/>
                </a:lnTo>
                <a:lnTo>
                  <a:pt x="3375010" y="1565161"/>
                </a:lnTo>
                <a:lnTo>
                  <a:pt x="0" y="15651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31386" y="9258300"/>
            <a:ext cx="2990720" cy="1386946"/>
          </a:xfrm>
          <a:custGeom>
            <a:avLst/>
            <a:gdLst/>
            <a:ahLst/>
            <a:cxnLst/>
            <a:rect r="r" b="b" t="t" l="l"/>
            <a:pathLst>
              <a:path h="1386946" w="2990720">
                <a:moveTo>
                  <a:pt x="0" y="0"/>
                </a:moveTo>
                <a:lnTo>
                  <a:pt x="2990719" y="0"/>
                </a:lnTo>
                <a:lnTo>
                  <a:pt x="2990719" y="1386946"/>
                </a:lnTo>
                <a:lnTo>
                  <a:pt x="0" y="13869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994013" y="6923700"/>
            <a:ext cx="2182943" cy="1012340"/>
          </a:xfrm>
          <a:custGeom>
            <a:avLst/>
            <a:gdLst/>
            <a:ahLst/>
            <a:cxnLst/>
            <a:rect r="r" b="b" t="t" l="l"/>
            <a:pathLst>
              <a:path h="1012340" w="2182943">
                <a:moveTo>
                  <a:pt x="0" y="0"/>
                </a:moveTo>
                <a:lnTo>
                  <a:pt x="2182944" y="0"/>
                </a:lnTo>
                <a:lnTo>
                  <a:pt x="2182944" y="1012340"/>
                </a:lnTo>
                <a:lnTo>
                  <a:pt x="0" y="10123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295838" y="3550275"/>
            <a:ext cx="13696325" cy="5078086"/>
          </a:xfrm>
          <a:custGeom>
            <a:avLst/>
            <a:gdLst/>
            <a:ahLst/>
            <a:cxnLst/>
            <a:rect r="r" b="b" t="t" l="l"/>
            <a:pathLst>
              <a:path h="5078086" w="13696325">
                <a:moveTo>
                  <a:pt x="0" y="0"/>
                </a:moveTo>
                <a:lnTo>
                  <a:pt x="13696324" y="0"/>
                </a:lnTo>
                <a:lnTo>
                  <a:pt x="13696324" y="5078087"/>
                </a:lnTo>
                <a:lnTo>
                  <a:pt x="0" y="507808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38100" cap="sq">
            <a:solidFill>
              <a:srgbClr val="866255"/>
            </a:solidFill>
            <a:prstDash val="sysDot"/>
            <a:miter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62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37082" y="-337903"/>
            <a:ext cx="21481611" cy="12083406"/>
          </a:xfrm>
          <a:custGeom>
            <a:avLst/>
            <a:gdLst/>
            <a:ahLst/>
            <a:cxnLst/>
            <a:rect r="r" b="b" t="t" l="l"/>
            <a:pathLst>
              <a:path h="12083406" w="21481611">
                <a:moveTo>
                  <a:pt x="0" y="0"/>
                </a:moveTo>
                <a:lnTo>
                  <a:pt x="21481611" y="0"/>
                </a:lnTo>
                <a:lnTo>
                  <a:pt x="21481611" y="12083406"/>
                </a:lnTo>
                <a:lnTo>
                  <a:pt x="0" y="12083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06472" y="3433963"/>
            <a:ext cx="2125223" cy="1970661"/>
          </a:xfrm>
          <a:custGeom>
            <a:avLst/>
            <a:gdLst/>
            <a:ahLst/>
            <a:cxnLst/>
            <a:rect r="r" b="b" t="t" l="l"/>
            <a:pathLst>
              <a:path h="1970661" w="2125223">
                <a:moveTo>
                  <a:pt x="0" y="0"/>
                </a:moveTo>
                <a:lnTo>
                  <a:pt x="2125223" y="0"/>
                </a:lnTo>
                <a:lnTo>
                  <a:pt x="2125223" y="1970662"/>
                </a:lnTo>
                <a:lnTo>
                  <a:pt x="0" y="19706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286158" y="3544698"/>
            <a:ext cx="1835178" cy="1970661"/>
          </a:xfrm>
          <a:custGeom>
            <a:avLst/>
            <a:gdLst/>
            <a:ahLst/>
            <a:cxnLst/>
            <a:rect r="r" b="b" t="t" l="l"/>
            <a:pathLst>
              <a:path h="1970661" w="1835178">
                <a:moveTo>
                  <a:pt x="0" y="0"/>
                </a:moveTo>
                <a:lnTo>
                  <a:pt x="1835178" y="0"/>
                </a:lnTo>
                <a:lnTo>
                  <a:pt x="1835178" y="1970662"/>
                </a:lnTo>
                <a:lnTo>
                  <a:pt x="0" y="19706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977136" y="-754323"/>
            <a:ext cx="2978653" cy="2978653"/>
          </a:xfrm>
          <a:custGeom>
            <a:avLst/>
            <a:gdLst/>
            <a:ahLst/>
            <a:cxnLst/>
            <a:rect r="r" b="b" t="t" l="l"/>
            <a:pathLst>
              <a:path h="2978653" w="2978653">
                <a:moveTo>
                  <a:pt x="0" y="0"/>
                </a:moveTo>
                <a:lnTo>
                  <a:pt x="2978653" y="0"/>
                </a:lnTo>
                <a:lnTo>
                  <a:pt x="2978653" y="2978653"/>
                </a:lnTo>
                <a:lnTo>
                  <a:pt x="0" y="29786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859651" y="6009682"/>
            <a:ext cx="3099370" cy="1231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2"/>
              </a:lnSpc>
            </a:pPr>
            <a:r>
              <a:rPr lang="en-US" sz="4200">
                <a:solidFill>
                  <a:srgbClr val="FDFBE2"/>
                </a:solidFill>
                <a:latin typeface="Balsamiq Sans"/>
              </a:rPr>
              <a:t>Pitch &amp; Conclusion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055724" y="8481898"/>
            <a:ext cx="2978653" cy="2978653"/>
          </a:xfrm>
          <a:custGeom>
            <a:avLst/>
            <a:gdLst/>
            <a:ahLst/>
            <a:cxnLst/>
            <a:rect r="r" b="b" t="t" l="l"/>
            <a:pathLst>
              <a:path h="2978653" w="2978653">
                <a:moveTo>
                  <a:pt x="0" y="0"/>
                </a:moveTo>
                <a:lnTo>
                  <a:pt x="2978653" y="0"/>
                </a:lnTo>
                <a:lnTo>
                  <a:pt x="2978653" y="2978653"/>
                </a:lnTo>
                <a:lnTo>
                  <a:pt x="0" y="29786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755293" y="-364891"/>
            <a:ext cx="2789758" cy="1687803"/>
          </a:xfrm>
          <a:custGeom>
            <a:avLst/>
            <a:gdLst/>
            <a:ahLst/>
            <a:cxnLst/>
            <a:rect r="r" b="b" t="t" l="l"/>
            <a:pathLst>
              <a:path h="1687803" w="2789758">
                <a:moveTo>
                  <a:pt x="0" y="0"/>
                </a:moveTo>
                <a:lnTo>
                  <a:pt x="2789758" y="0"/>
                </a:lnTo>
                <a:lnTo>
                  <a:pt x="2789758" y="1687804"/>
                </a:lnTo>
                <a:lnTo>
                  <a:pt x="0" y="16878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977136" y="8813011"/>
            <a:ext cx="3178412" cy="1473989"/>
          </a:xfrm>
          <a:custGeom>
            <a:avLst/>
            <a:gdLst/>
            <a:ahLst/>
            <a:cxnLst/>
            <a:rect r="r" b="b" t="t" l="l"/>
            <a:pathLst>
              <a:path h="1473989" w="3178412">
                <a:moveTo>
                  <a:pt x="0" y="0"/>
                </a:moveTo>
                <a:lnTo>
                  <a:pt x="3178412" y="0"/>
                </a:lnTo>
                <a:lnTo>
                  <a:pt x="3178412" y="1473989"/>
                </a:lnTo>
                <a:lnTo>
                  <a:pt x="0" y="1473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116784" y="1332438"/>
            <a:ext cx="6054433" cy="1204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72"/>
              </a:lnSpc>
            </a:pPr>
            <a:r>
              <a:rPr lang="en-US" sz="7993">
                <a:solidFill>
                  <a:srgbClr val="FDFBE2"/>
                </a:solidFill>
                <a:latin typeface="Balmy"/>
              </a:rPr>
              <a:t>Objectives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28979" y="6009682"/>
            <a:ext cx="2918318" cy="1231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2"/>
              </a:lnSpc>
            </a:pPr>
            <a:r>
              <a:rPr lang="en-US" sz="4200">
                <a:solidFill>
                  <a:srgbClr val="FDFBE2"/>
                </a:solidFill>
                <a:latin typeface="Balsamiq Sans"/>
              </a:rPr>
              <a:t>Problem Statement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64648" y="6009682"/>
            <a:ext cx="2375164" cy="1231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2"/>
              </a:lnSpc>
            </a:pPr>
            <a:r>
              <a:rPr lang="en-US" sz="4200">
                <a:solidFill>
                  <a:srgbClr val="FDFBE2"/>
                </a:solidFill>
                <a:latin typeface="Balsamiq Sans"/>
              </a:rPr>
              <a:t>Data Analysis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2756305" y="3262653"/>
            <a:ext cx="2183159" cy="2313281"/>
          </a:xfrm>
          <a:custGeom>
            <a:avLst/>
            <a:gdLst/>
            <a:ahLst/>
            <a:cxnLst/>
            <a:rect r="r" b="b" t="t" l="l"/>
            <a:pathLst>
              <a:path h="2313281" w="2183159">
                <a:moveTo>
                  <a:pt x="0" y="0"/>
                </a:moveTo>
                <a:lnTo>
                  <a:pt x="2183159" y="0"/>
                </a:lnTo>
                <a:lnTo>
                  <a:pt x="2183159" y="2313282"/>
                </a:lnTo>
                <a:lnTo>
                  <a:pt x="0" y="231328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369868" y="8813011"/>
            <a:ext cx="3966633" cy="2236189"/>
          </a:xfrm>
          <a:custGeom>
            <a:avLst/>
            <a:gdLst/>
            <a:ahLst/>
            <a:cxnLst/>
            <a:rect r="r" b="b" t="t" l="l"/>
            <a:pathLst>
              <a:path h="2236189" w="3966633">
                <a:moveTo>
                  <a:pt x="0" y="0"/>
                </a:moveTo>
                <a:lnTo>
                  <a:pt x="3966633" y="0"/>
                </a:lnTo>
                <a:lnTo>
                  <a:pt x="3966633" y="2236190"/>
                </a:lnTo>
                <a:lnTo>
                  <a:pt x="0" y="223619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5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37082" y="-337903"/>
            <a:ext cx="21481611" cy="12083406"/>
          </a:xfrm>
          <a:custGeom>
            <a:avLst/>
            <a:gdLst/>
            <a:ahLst/>
            <a:cxnLst/>
            <a:rect r="r" b="b" t="t" l="l"/>
            <a:pathLst>
              <a:path h="12083406" w="21481611">
                <a:moveTo>
                  <a:pt x="0" y="0"/>
                </a:moveTo>
                <a:lnTo>
                  <a:pt x="21481611" y="0"/>
                </a:lnTo>
                <a:lnTo>
                  <a:pt x="21481611" y="12083406"/>
                </a:lnTo>
                <a:lnTo>
                  <a:pt x="0" y="12083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8148" y="514350"/>
            <a:ext cx="16171703" cy="9258300"/>
          </a:xfrm>
          <a:custGeom>
            <a:avLst/>
            <a:gdLst/>
            <a:ahLst/>
            <a:cxnLst/>
            <a:rect r="r" b="b" t="t" l="l"/>
            <a:pathLst>
              <a:path h="9258300" w="16171703">
                <a:moveTo>
                  <a:pt x="0" y="0"/>
                </a:moveTo>
                <a:lnTo>
                  <a:pt x="16171704" y="0"/>
                </a:lnTo>
                <a:lnTo>
                  <a:pt x="1617170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95923" y="5709760"/>
            <a:ext cx="2811876" cy="2979472"/>
          </a:xfrm>
          <a:custGeom>
            <a:avLst/>
            <a:gdLst/>
            <a:ahLst/>
            <a:cxnLst/>
            <a:rect r="r" b="b" t="t" l="l"/>
            <a:pathLst>
              <a:path h="2979472" w="2811876">
                <a:moveTo>
                  <a:pt x="0" y="0"/>
                </a:moveTo>
                <a:lnTo>
                  <a:pt x="2811876" y="0"/>
                </a:lnTo>
                <a:lnTo>
                  <a:pt x="2811876" y="2979471"/>
                </a:lnTo>
                <a:lnTo>
                  <a:pt x="0" y="29794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00720" y="5143500"/>
            <a:ext cx="2435147" cy="3441903"/>
          </a:xfrm>
          <a:custGeom>
            <a:avLst/>
            <a:gdLst/>
            <a:ahLst/>
            <a:cxnLst/>
            <a:rect r="r" b="b" t="t" l="l"/>
            <a:pathLst>
              <a:path h="3441903" w="2435147">
                <a:moveTo>
                  <a:pt x="0" y="0"/>
                </a:moveTo>
                <a:lnTo>
                  <a:pt x="2435147" y="0"/>
                </a:lnTo>
                <a:lnTo>
                  <a:pt x="2435147" y="3441903"/>
                </a:lnTo>
                <a:lnTo>
                  <a:pt x="0" y="34419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19639" y="1460610"/>
            <a:ext cx="6660997" cy="2500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1"/>
              </a:lnSpc>
            </a:pPr>
            <a:r>
              <a:rPr lang="en-US" sz="8449">
                <a:solidFill>
                  <a:srgbClr val="866954"/>
                </a:solidFill>
                <a:latin typeface="Balmy"/>
              </a:rPr>
              <a:t>Second</a:t>
            </a:r>
          </a:p>
          <a:p>
            <a:pPr algn="ctr">
              <a:lnSpc>
                <a:spcPts val="9801"/>
              </a:lnSpc>
            </a:pPr>
            <a:r>
              <a:rPr lang="en-US" sz="8449">
                <a:solidFill>
                  <a:srgbClr val="866954"/>
                </a:solidFill>
                <a:latin typeface="Balmy"/>
              </a:rPr>
              <a:t>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51313" y="4005725"/>
            <a:ext cx="6397649" cy="4683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12"/>
              </a:lnSpc>
            </a:pPr>
            <a:r>
              <a:rPr lang="en-US" sz="3200">
                <a:solidFill>
                  <a:srgbClr val="866954"/>
                </a:solidFill>
                <a:latin typeface="Balsamiq Sans"/>
              </a:rPr>
              <a:t>Ways to </a:t>
            </a:r>
            <a:r>
              <a:rPr lang="en-US" sz="3200">
                <a:solidFill>
                  <a:srgbClr val="866954"/>
                </a:solidFill>
                <a:latin typeface="Balsamiq Sans Bold"/>
              </a:rPr>
              <a:t>Stop Fluctuations</a:t>
            </a:r>
            <a:r>
              <a:rPr lang="en-US" sz="3200">
                <a:solidFill>
                  <a:srgbClr val="866954"/>
                </a:solidFill>
                <a:latin typeface="Balsamiq Sans"/>
              </a:rPr>
              <a:t>:</a:t>
            </a:r>
          </a:p>
          <a:p>
            <a:pPr marL="690881" indent="-345440" lvl="1">
              <a:lnSpc>
                <a:spcPts val="3712"/>
              </a:lnSpc>
              <a:buFont typeface="Arial"/>
              <a:buChar char="•"/>
            </a:pPr>
            <a:r>
              <a:rPr lang="en-US" sz="3200">
                <a:solidFill>
                  <a:srgbClr val="866954"/>
                </a:solidFill>
                <a:latin typeface="Balsamiq Sans"/>
              </a:rPr>
              <a:t>Increase Work Life Balance Score of Self-Employed</a:t>
            </a:r>
          </a:p>
          <a:p>
            <a:pPr>
              <a:lnSpc>
                <a:spcPts val="3712"/>
              </a:lnSpc>
            </a:pPr>
          </a:p>
          <a:p>
            <a:pPr>
              <a:lnSpc>
                <a:spcPts val="3712"/>
              </a:lnSpc>
            </a:pPr>
            <a:r>
              <a:rPr lang="en-US" sz="3200">
                <a:solidFill>
                  <a:srgbClr val="866954"/>
                </a:solidFill>
                <a:latin typeface="Balsamiq Sans"/>
              </a:rPr>
              <a:t>How?:</a:t>
            </a:r>
          </a:p>
          <a:p>
            <a:pPr marL="690881" indent="-345440" lvl="1">
              <a:lnSpc>
                <a:spcPts val="3712"/>
              </a:lnSpc>
              <a:buFont typeface="Arial"/>
              <a:buChar char="•"/>
            </a:pPr>
            <a:r>
              <a:rPr lang="en-US" sz="3200">
                <a:solidFill>
                  <a:srgbClr val="866954"/>
                </a:solidFill>
                <a:latin typeface="Balsamiq Sans"/>
              </a:rPr>
              <a:t>^Daily Steps</a:t>
            </a:r>
          </a:p>
          <a:p>
            <a:pPr marL="1381761" indent="-460587" lvl="2">
              <a:lnSpc>
                <a:spcPts val="3712"/>
              </a:lnSpc>
              <a:buFont typeface="Arial"/>
              <a:buChar char="⚬"/>
            </a:pPr>
            <a:r>
              <a:rPr lang="en-US" sz="3200" u="sng">
                <a:solidFill>
                  <a:srgbClr val="866954"/>
                </a:solidFill>
                <a:latin typeface="Balsamiq Sans"/>
                <a:hlinkClick r:id="rId9" tooltip="https://www.healthhub.sg/programmes/nsc"/>
              </a:rPr>
              <a:t>Host Fitness Challenge</a:t>
            </a:r>
          </a:p>
          <a:p>
            <a:pPr marL="1381761" indent="-460587" lvl="2">
              <a:lnSpc>
                <a:spcPts val="3712"/>
              </a:lnSpc>
              <a:buFont typeface="Arial"/>
              <a:buChar char="⚬"/>
            </a:pPr>
            <a:r>
              <a:rPr lang="en-US" sz="3200">
                <a:solidFill>
                  <a:srgbClr val="866954"/>
                </a:solidFill>
                <a:latin typeface="Balsamiq Sans"/>
              </a:rPr>
              <a:t>Public Health Campaigns</a:t>
            </a:r>
          </a:p>
          <a:p>
            <a:pPr marL="1381761" indent="-460587" lvl="2">
              <a:lnSpc>
                <a:spcPts val="3712"/>
              </a:lnSpc>
              <a:buFont typeface="Arial"/>
              <a:buChar char="⚬"/>
            </a:pPr>
            <a:r>
              <a:rPr lang="en-US" sz="3200">
                <a:solidFill>
                  <a:srgbClr val="866954"/>
                </a:solidFill>
                <a:latin typeface="Balsamiq Sans"/>
              </a:rPr>
              <a:t>Discounts on healthier food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62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58392" y="3979988"/>
            <a:ext cx="12171216" cy="238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639"/>
              </a:lnSpc>
            </a:pPr>
            <a:r>
              <a:rPr lang="en-US" sz="16068">
                <a:solidFill>
                  <a:srgbClr val="FDFBE2"/>
                </a:solidFill>
                <a:latin typeface="Balmy"/>
              </a:rPr>
              <a:t>thank You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462967" y="-852629"/>
            <a:ext cx="2978653" cy="2978653"/>
          </a:xfrm>
          <a:custGeom>
            <a:avLst/>
            <a:gdLst/>
            <a:ahLst/>
            <a:cxnLst/>
            <a:rect r="r" b="b" t="t" l="l"/>
            <a:pathLst>
              <a:path h="2978653" w="2978653">
                <a:moveTo>
                  <a:pt x="0" y="0"/>
                </a:moveTo>
                <a:lnTo>
                  <a:pt x="2978653" y="0"/>
                </a:lnTo>
                <a:lnTo>
                  <a:pt x="2978653" y="2978653"/>
                </a:lnTo>
                <a:lnTo>
                  <a:pt x="0" y="29786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80647" y="8153560"/>
            <a:ext cx="2978653" cy="2978653"/>
          </a:xfrm>
          <a:custGeom>
            <a:avLst/>
            <a:gdLst/>
            <a:ahLst/>
            <a:cxnLst/>
            <a:rect r="r" b="b" t="t" l="l"/>
            <a:pathLst>
              <a:path h="2978653" w="2978653">
                <a:moveTo>
                  <a:pt x="0" y="0"/>
                </a:moveTo>
                <a:lnTo>
                  <a:pt x="2978653" y="0"/>
                </a:lnTo>
                <a:lnTo>
                  <a:pt x="2978653" y="2978654"/>
                </a:lnTo>
                <a:lnTo>
                  <a:pt x="0" y="2978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7586224"/>
            <a:ext cx="2231431" cy="2231431"/>
          </a:xfrm>
          <a:custGeom>
            <a:avLst/>
            <a:gdLst/>
            <a:ahLst/>
            <a:cxnLst/>
            <a:rect r="r" b="b" t="t" l="l"/>
            <a:pathLst>
              <a:path h="2231431" w="2231431">
                <a:moveTo>
                  <a:pt x="0" y="0"/>
                </a:moveTo>
                <a:lnTo>
                  <a:pt x="2231431" y="0"/>
                </a:lnTo>
                <a:lnTo>
                  <a:pt x="2231431" y="2231431"/>
                </a:lnTo>
                <a:lnTo>
                  <a:pt x="0" y="22314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056569" y="1010308"/>
            <a:ext cx="2231431" cy="2231431"/>
          </a:xfrm>
          <a:custGeom>
            <a:avLst/>
            <a:gdLst/>
            <a:ahLst/>
            <a:cxnLst/>
            <a:rect r="r" b="b" t="t" l="l"/>
            <a:pathLst>
              <a:path h="2231431" w="2231431">
                <a:moveTo>
                  <a:pt x="0" y="0"/>
                </a:moveTo>
                <a:lnTo>
                  <a:pt x="2231431" y="0"/>
                </a:lnTo>
                <a:lnTo>
                  <a:pt x="2231431" y="2231431"/>
                </a:lnTo>
                <a:lnTo>
                  <a:pt x="0" y="22314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41620" y="7021778"/>
            <a:ext cx="1870714" cy="1131782"/>
          </a:xfrm>
          <a:custGeom>
            <a:avLst/>
            <a:gdLst/>
            <a:ahLst/>
            <a:cxnLst/>
            <a:rect r="r" b="b" t="t" l="l"/>
            <a:pathLst>
              <a:path h="1131782" w="1870714">
                <a:moveTo>
                  <a:pt x="0" y="0"/>
                </a:moveTo>
                <a:lnTo>
                  <a:pt x="1870714" y="0"/>
                </a:lnTo>
                <a:lnTo>
                  <a:pt x="1870714" y="1131782"/>
                </a:lnTo>
                <a:lnTo>
                  <a:pt x="0" y="11317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110922" y="-514137"/>
            <a:ext cx="1607122" cy="1542837"/>
          </a:xfrm>
          <a:custGeom>
            <a:avLst/>
            <a:gdLst/>
            <a:ahLst/>
            <a:cxnLst/>
            <a:rect r="r" b="b" t="t" l="l"/>
            <a:pathLst>
              <a:path h="1542837" w="1607122">
                <a:moveTo>
                  <a:pt x="0" y="0"/>
                </a:moveTo>
                <a:lnTo>
                  <a:pt x="1607122" y="0"/>
                </a:lnTo>
                <a:lnTo>
                  <a:pt x="1607122" y="1542837"/>
                </a:lnTo>
                <a:lnTo>
                  <a:pt x="0" y="15428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07361" y="9259762"/>
            <a:ext cx="1607122" cy="1542837"/>
          </a:xfrm>
          <a:custGeom>
            <a:avLst/>
            <a:gdLst/>
            <a:ahLst/>
            <a:cxnLst/>
            <a:rect r="r" b="b" t="t" l="l"/>
            <a:pathLst>
              <a:path h="1542837" w="1607122">
                <a:moveTo>
                  <a:pt x="0" y="0"/>
                </a:moveTo>
                <a:lnTo>
                  <a:pt x="1607122" y="0"/>
                </a:lnTo>
                <a:lnTo>
                  <a:pt x="1607122" y="1542838"/>
                </a:lnTo>
                <a:lnTo>
                  <a:pt x="0" y="15428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767441" y="1560133"/>
            <a:ext cx="1870714" cy="1131782"/>
          </a:xfrm>
          <a:custGeom>
            <a:avLst/>
            <a:gdLst/>
            <a:ahLst/>
            <a:cxnLst/>
            <a:rect r="r" b="b" t="t" l="l"/>
            <a:pathLst>
              <a:path h="1131782" w="1870714">
                <a:moveTo>
                  <a:pt x="0" y="0"/>
                </a:moveTo>
                <a:lnTo>
                  <a:pt x="1870714" y="0"/>
                </a:lnTo>
                <a:lnTo>
                  <a:pt x="1870714" y="1131782"/>
                </a:lnTo>
                <a:lnTo>
                  <a:pt x="0" y="11317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75463" y="4095298"/>
            <a:ext cx="911935" cy="1048202"/>
          </a:xfrm>
          <a:custGeom>
            <a:avLst/>
            <a:gdLst/>
            <a:ahLst/>
            <a:cxnLst/>
            <a:rect r="r" b="b" t="t" l="l"/>
            <a:pathLst>
              <a:path h="1048202" w="911935">
                <a:moveTo>
                  <a:pt x="0" y="0"/>
                </a:moveTo>
                <a:lnTo>
                  <a:pt x="911936" y="0"/>
                </a:lnTo>
                <a:lnTo>
                  <a:pt x="911936" y="1048202"/>
                </a:lnTo>
                <a:lnTo>
                  <a:pt x="0" y="10482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056569" y="5173549"/>
            <a:ext cx="911935" cy="1048202"/>
          </a:xfrm>
          <a:custGeom>
            <a:avLst/>
            <a:gdLst/>
            <a:ahLst/>
            <a:cxnLst/>
            <a:rect r="r" b="b" t="t" l="l"/>
            <a:pathLst>
              <a:path h="1048202" w="911935">
                <a:moveTo>
                  <a:pt x="0" y="0"/>
                </a:moveTo>
                <a:lnTo>
                  <a:pt x="911935" y="0"/>
                </a:lnTo>
                <a:lnTo>
                  <a:pt x="911935" y="1048202"/>
                </a:lnTo>
                <a:lnTo>
                  <a:pt x="0" y="10482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CAA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37082" y="-337903"/>
            <a:ext cx="21481611" cy="12083406"/>
          </a:xfrm>
          <a:custGeom>
            <a:avLst/>
            <a:gdLst/>
            <a:ahLst/>
            <a:cxnLst/>
            <a:rect r="r" b="b" t="t" l="l"/>
            <a:pathLst>
              <a:path h="12083406" w="21481611">
                <a:moveTo>
                  <a:pt x="0" y="0"/>
                </a:moveTo>
                <a:lnTo>
                  <a:pt x="21481611" y="0"/>
                </a:lnTo>
                <a:lnTo>
                  <a:pt x="21481611" y="12083406"/>
                </a:lnTo>
                <a:lnTo>
                  <a:pt x="0" y="12083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1857" y="812919"/>
            <a:ext cx="15444287" cy="11467383"/>
          </a:xfrm>
          <a:custGeom>
            <a:avLst/>
            <a:gdLst/>
            <a:ahLst/>
            <a:cxnLst/>
            <a:rect r="r" b="b" t="t" l="l"/>
            <a:pathLst>
              <a:path h="11467383" w="15444287">
                <a:moveTo>
                  <a:pt x="0" y="0"/>
                </a:moveTo>
                <a:lnTo>
                  <a:pt x="15444286" y="0"/>
                </a:lnTo>
                <a:lnTo>
                  <a:pt x="15444286" y="11467383"/>
                </a:lnTo>
                <a:lnTo>
                  <a:pt x="0" y="114673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27736">
            <a:off x="1327736" y="-608076"/>
            <a:ext cx="7315200" cy="3273552"/>
          </a:xfrm>
          <a:custGeom>
            <a:avLst/>
            <a:gdLst/>
            <a:ahLst/>
            <a:cxnLst/>
            <a:rect r="r" b="b" t="t" l="l"/>
            <a:pathLst>
              <a:path h="3273552" w="7315200">
                <a:moveTo>
                  <a:pt x="0" y="0"/>
                </a:moveTo>
                <a:lnTo>
                  <a:pt x="7315200" y="0"/>
                </a:lnTo>
                <a:lnTo>
                  <a:pt x="7315200" y="3273552"/>
                </a:lnTo>
                <a:lnTo>
                  <a:pt x="0" y="32735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058896" y="-1162024"/>
            <a:ext cx="3315865" cy="3278608"/>
          </a:xfrm>
          <a:custGeom>
            <a:avLst/>
            <a:gdLst/>
            <a:ahLst/>
            <a:cxnLst/>
            <a:rect r="r" b="b" t="t" l="l"/>
            <a:pathLst>
              <a:path h="3278608" w="3315865">
                <a:moveTo>
                  <a:pt x="0" y="0"/>
                </a:moveTo>
                <a:lnTo>
                  <a:pt x="3315865" y="0"/>
                </a:lnTo>
                <a:lnTo>
                  <a:pt x="3315865" y="3278608"/>
                </a:lnTo>
                <a:lnTo>
                  <a:pt x="0" y="32786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68949">
            <a:off x="15582518" y="6642247"/>
            <a:ext cx="3353564" cy="5146879"/>
          </a:xfrm>
          <a:custGeom>
            <a:avLst/>
            <a:gdLst/>
            <a:ahLst/>
            <a:cxnLst/>
            <a:rect r="r" b="b" t="t" l="l"/>
            <a:pathLst>
              <a:path h="5146879" w="3353564">
                <a:moveTo>
                  <a:pt x="0" y="0"/>
                </a:moveTo>
                <a:lnTo>
                  <a:pt x="3353564" y="0"/>
                </a:lnTo>
                <a:lnTo>
                  <a:pt x="3353564" y="5146879"/>
                </a:lnTo>
                <a:lnTo>
                  <a:pt x="0" y="51468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-4538435">
            <a:off x="1165062" y="7745164"/>
            <a:ext cx="2563260" cy="4877313"/>
          </a:xfrm>
          <a:custGeom>
            <a:avLst/>
            <a:gdLst/>
            <a:ahLst/>
            <a:cxnLst/>
            <a:rect r="r" b="b" t="t" l="l"/>
            <a:pathLst>
              <a:path h="4877313" w="2563260">
                <a:moveTo>
                  <a:pt x="2563260" y="4877313"/>
                </a:moveTo>
                <a:lnTo>
                  <a:pt x="0" y="4877313"/>
                </a:lnTo>
                <a:lnTo>
                  <a:pt x="0" y="0"/>
                </a:lnTo>
                <a:lnTo>
                  <a:pt x="2563260" y="0"/>
                </a:lnTo>
                <a:lnTo>
                  <a:pt x="2563260" y="4877313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46692" y="2990344"/>
            <a:ext cx="6054433" cy="1204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72"/>
              </a:lnSpc>
            </a:pPr>
            <a:r>
              <a:rPr lang="en-US" sz="7993">
                <a:solidFill>
                  <a:srgbClr val="866954"/>
                </a:solidFill>
                <a:latin typeface="Balmy Bold"/>
              </a:rPr>
              <a:t>Background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42904" y="4598342"/>
            <a:ext cx="6500359" cy="2692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7"/>
              </a:lnSpc>
            </a:pPr>
            <a:r>
              <a:rPr lang="en-US" sz="3067">
                <a:solidFill>
                  <a:srgbClr val="866954"/>
                </a:solidFill>
                <a:latin typeface="Balsamiq Sans"/>
              </a:rPr>
              <a:t>With all the chaos in the world, from recent pandemic to the life changing technology, it caused a sudden rise in Self-Employment Rates. </a:t>
            </a:r>
          </a:p>
          <a:p>
            <a:pPr algn="ctr">
              <a:lnSpc>
                <a:spcPts val="3557"/>
              </a:lnSpc>
            </a:pPr>
          </a:p>
          <a:p>
            <a:pPr algn="ctr">
              <a:lnSpc>
                <a:spcPts val="3557"/>
              </a:lnSpc>
            </a:pPr>
            <a:r>
              <a:rPr lang="en-US" sz="3067">
                <a:solidFill>
                  <a:srgbClr val="866954"/>
                </a:solidFill>
                <a:latin typeface="Balsamiq Sans"/>
              </a:rPr>
              <a:t>However, it keeps fluctuating!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05689" y="4598342"/>
            <a:ext cx="6747248" cy="3139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7"/>
              </a:lnSpc>
            </a:pPr>
            <a:r>
              <a:rPr lang="en-US" sz="3067">
                <a:solidFill>
                  <a:srgbClr val="866954"/>
                </a:solidFill>
                <a:latin typeface="Balsamiq Sans"/>
              </a:rPr>
              <a:t>“The share of self-employed in the resident workforce rose in June 2020 to 14.7%, from 13.5% in June 2019.”</a:t>
            </a:r>
          </a:p>
          <a:p>
            <a:pPr algn="ctr">
              <a:lnSpc>
                <a:spcPts val="3557"/>
              </a:lnSpc>
            </a:pPr>
          </a:p>
          <a:p>
            <a:pPr algn="ctr">
              <a:lnSpc>
                <a:spcPts val="3557"/>
              </a:lnSpc>
            </a:pPr>
            <a:r>
              <a:rPr lang="en-US" sz="3067">
                <a:solidFill>
                  <a:srgbClr val="866954"/>
                </a:solidFill>
                <a:latin typeface="Balsamiq Sans"/>
              </a:rPr>
              <a:t>- Quoted from an Article from the Ministry of Manpower.</a:t>
            </a:r>
          </a:p>
          <a:p>
            <a:pPr algn="ctr">
              <a:lnSpc>
                <a:spcPts val="3557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9703724" y="2990269"/>
            <a:ext cx="6054433" cy="1204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72"/>
              </a:lnSpc>
            </a:pPr>
            <a:r>
              <a:rPr lang="en-US" sz="7993">
                <a:solidFill>
                  <a:srgbClr val="866954"/>
                </a:solidFill>
                <a:latin typeface="Balmy Bold"/>
              </a:rPr>
              <a:t>Quote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CAA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37082" y="-337903"/>
            <a:ext cx="21481611" cy="12083406"/>
          </a:xfrm>
          <a:custGeom>
            <a:avLst/>
            <a:gdLst/>
            <a:ahLst/>
            <a:cxnLst/>
            <a:rect r="r" b="b" t="t" l="l"/>
            <a:pathLst>
              <a:path h="12083406" w="21481611">
                <a:moveTo>
                  <a:pt x="0" y="0"/>
                </a:moveTo>
                <a:lnTo>
                  <a:pt x="21481611" y="0"/>
                </a:lnTo>
                <a:lnTo>
                  <a:pt x="21481611" y="12083406"/>
                </a:lnTo>
                <a:lnTo>
                  <a:pt x="0" y="12083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5400000">
            <a:off x="345003" y="-1628246"/>
            <a:ext cx="8940001" cy="13494341"/>
          </a:xfrm>
          <a:custGeom>
            <a:avLst/>
            <a:gdLst/>
            <a:ahLst/>
            <a:cxnLst/>
            <a:rect r="r" b="b" t="t" l="l"/>
            <a:pathLst>
              <a:path h="13494341" w="8940001">
                <a:moveTo>
                  <a:pt x="8940001" y="13494341"/>
                </a:moveTo>
                <a:lnTo>
                  <a:pt x="0" y="13494341"/>
                </a:lnTo>
                <a:lnTo>
                  <a:pt x="0" y="0"/>
                </a:lnTo>
                <a:lnTo>
                  <a:pt x="8940001" y="0"/>
                </a:lnTo>
                <a:lnTo>
                  <a:pt x="8940001" y="1349434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20538" y="2079042"/>
            <a:ext cx="6167462" cy="6128916"/>
          </a:xfrm>
          <a:custGeom>
            <a:avLst/>
            <a:gdLst/>
            <a:ahLst/>
            <a:cxnLst/>
            <a:rect r="r" b="b" t="t" l="l"/>
            <a:pathLst>
              <a:path h="6128916" w="6167462">
                <a:moveTo>
                  <a:pt x="0" y="0"/>
                </a:moveTo>
                <a:lnTo>
                  <a:pt x="6167462" y="0"/>
                </a:lnTo>
                <a:lnTo>
                  <a:pt x="6167462" y="6128916"/>
                </a:lnTo>
                <a:lnTo>
                  <a:pt x="0" y="61289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562174" y="864108"/>
            <a:ext cx="7274332" cy="8890850"/>
          </a:xfrm>
          <a:custGeom>
            <a:avLst/>
            <a:gdLst/>
            <a:ahLst/>
            <a:cxnLst/>
            <a:rect r="r" b="b" t="t" l="l"/>
            <a:pathLst>
              <a:path h="8890850" w="7274332">
                <a:moveTo>
                  <a:pt x="0" y="0"/>
                </a:moveTo>
                <a:lnTo>
                  <a:pt x="7274332" y="0"/>
                </a:lnTo>
                <a:lnTo>
                  <a:pt x="7274332" y="8890850"/>
                </a:lnTo>
                <a:lnTo>
                  <a:pt x="0" y="88908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-250307" y="5512339"/>
            <a:ext cx="1778252" cy="4770921"/>
          </a:xfrm>
          <a:custGeom>
            <a:avLst/>
            <a:gdLst/>
            <a:ahLst/>
            <a:cxnLst/>
            <a:rect r="r" b="b" t="t" l="l"/>
            <a:pathLst>
              <a:path h="4770921" w="1778252">
                <a:moveTo>
                  <a:pt x="1778252" y="0"/>
                </a:moveTo>
                <a:lnTo>
                  <a:pt x="0" y="0"/>
                </a:lnTo>
                <a:lnTo>
                  <a:pt x="0" y="4770921"/>
                </a:lnTo>
                <a:lnTo>
                  <a:pt x="1778252" y="4770921"/>
                </a:lnTo>
                <a:lnTo>
                  <a:pt x="1778252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183669" y="698075"/>
            <a:ext cx="2442628" cy="1377032"/>
          </a:xfrm>
          <a:custGeom>
            <a:avLst/>
            <a:gdLst/>
            <a:ahLst/>
            <a:cxnLst/>
            <a:rect r="r" b="b" t="t" l="l"/>
            <a:pathLst>
              <a:path h="1377032" w="2442628">
                <a:moveTo>
                  <a:pt x="0" y="0"/>
                </a:moveTo>
                <a:lnTo>
                  <a:pt x="2442628" y="0"/>
                </a:lnTo>
                <a:lnTo>
                  <a:pt x="2442628" y="1377032"/>
                </a:lnTo>
                <a:lnTo>
                  <a:pt x="0" y="13770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60946" y="648924"/>
            <a:ext cx="1599531" cy="1599531"/>
          </a:xfrm>
          <a:custGeom>
            <a:avLst/>
            <a:gdLst/>
            <a:ahLst/>
            <a:cxnLst/>
            <a:rect r="r" b="b" t="t" l="l"/>
            <a:pathLst>
              <a:path h="1599531" w="1599531">
                <a:moveTo>
                  <a:pt x="0" y="0"/>
                </a:moveTo>
                <a:lnTo>
                  <a:pt x="1599531" y="0"/>
                </a:lnTo>
                <a:lnTo>
                  <a:pt x="1599531" y="1599530"/>
                </a:lnTo>
                <a:lnTo>
                  <a:pt x="0" y="159953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348898" y="8422262"/>
            <a:ext cx="1672076" cy="1672076"/>
          </a:xfrm>
          <a:custGeom>
            <a:avLst/>
            <a:gdLst/>
            <a:ahLst/>
            <a:cxnLst/>
            <a:rect r="r" b="b" t="t" l="l"/>
            <a:pathLst>
              <a:path h="1672076" w="1672076">
                <a:moveTo>
                  <a:pt x="0" y="0"/>
                </a:moveTo>
                <a:lnTo>
                  <a:pt x="1672076" y="0"/>
                </a:lnTo>
                <a:lnTo>
                  <a:pt x="1672076" y="1672076"/>
                </a:lnTo>
                <a:lnTo>
                  <a:pt x="0" y="167207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62683" y="7341604"/>
            <a:ext cx="3396617" cy="1112392"/>
          </a:xfrm>
          <a:custGeom>
            <a:avLst/>
            <a:gdLst/>
            <a:ahLst/>
            <a:cxnLst/>
            <a:rect r="r" b="b" t="t" l="l"/>
            <a:pathLst>
              <a:path h="1112392" w="3396617">
                <a:moveTo>
                  <a:pt x="0" y="0"/>
                </a:moveTo>
                <a:lnTo>
                  <a:pt x="3396617" y="0"/>
                </a:lnTo>
                <a:lnTo>
                  <a:pt x="3396617" y="1112392"/>
                </a:lnTo>
                <a:lnTo>
                  <a:pt x="0" y="111239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811915">
            <a:off x="773822" y="2448136"/>
            <a:ext cx="2616664" cy="680333"/>
          </a:xfrm>
          <a:custGeom>
            <a:avLst/>
            <a:gdLst/>
            <a:ahLst/>
            <a:cxnLst/>
            <a:rect r="r" b="b" t="t" l="l"/>
            <a:pathLst>
              <a:path h="680333" w="2616664">
                <a:moveTo>
                  <a:pt x="0" y="0"/>
                </a:moveTo>
                <a:lnTo>
                  <a:pt x="2616664" y="0"/>
                </a:lnTo>
                <a:lnTo>
                  <a:pt x="2616664" y="680333"/>
                </a:lnTo>
                <a:lnTo>
                  <a:pt x="0" y="68033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292563" y="1751908"/>
            <a:ext cx="5349905" cy="256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1"/>
              </a:lnSpc>
            </a:pPr>
            <a:r>
              <a:rPr lang="en-US" sz="8690">
                <a:solidFill>
                  <a:srgbClr val="866954"/>
                </a:solidFill>
                <a:latin typeface="Balmy"/>
              </a:rPr>
              <a:t>Mr Lee’s Mission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53620" y="4510642"/>
            <a:ext cx="6027790" cy="1796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7"/>
              </a:lnSpc>
            </a:pPr>
            <a:r>
              <a:rPr lang="en-US" sz="3067">
                <a:solidFill>
                  <a:srgbClr val="866954"/>
                </a:solidFill>
                <a:latin typeface="Balsamiq Sans"/>
              </a:rPr>
              <a:t>Mr Lee is in Ministry of Manpower and is given the task of stabilizing  the self-employment rates as it benefits the government.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53589" y="6892919"/>
            <a:ext cx="7990411" cy="1796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2179" indent="-331090" lvl="1">
              <a:lnSpc>
                <a:spcPts val="3557"/>
              </a:lnSpc>
              <a:buFont typeface="Arial"/>
              <a:buChar char="•"/>
            </a:pPr>
            <a:r>
              <a:rPr lang="en-US" sz="3067">
                <a:solidFill>
                  <a:srgbClr val="866954"/>
                </a:solidFill>
                <a:latin typeface="Balsamiq Sans"/>
              </a:rPr>
              <a:t>Find out the cause of this fluctuation in Self-Employment Rates</a:t>
            </a:r>
          </a:p>
          <a:p>
            <a:pPr marL="662179" indent="-331090" lvl="1">
              <a:lnSpc>
                <a:spcPts val="3557"/>
              </a:lnSpc>
              <a:buFont typeface="Arial"/>
              <a:buChar char="•"/>
            </a:pPr>
            <a:r>
              <a:rPr lang="en-US" sz="3067">
                <a:solidFill>
                  <a:srgbClr val="866954"/>
                </a:solidFill>
                <a:latin typeface="Balsamiq Sans"/>
              </a:rPr>
              <a:t>Pitch a solution after the research to stabilize the Rate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F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37082" y="-337903"/>
            <a:ext cx="21481611" cy="12083406"/>
          </a:xfrm>
          <a:custGeom>
            <a:avLst/>
            <a:gdLst/>
            <a:ahLst/>
            <a:cxnLst/>
            <a:rect r="r" b="b" t="t" l="l"/>
            <a:pathLst>
              <a:path h="12083406" w="21481611">
                <a:moveTo>
                  <a:pt x="0" y="0"/>
                </a:moveTo>
                <a:lnTo>
                  <a:pt x="21481611" y="0"/>
                </a:lnTo>
                <a:lnTo>
                  <a:pt x="21481611" y="12083406"/>
                </a:lnTo>
                <a:lnTo>
                  <a:pt x="0" y="12083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635980" y="4683951"/>
            <a:ext cx="13016041" cy="2481627"/>
            <a:chOff x="0" y="0"/>
            <a:chExt cx="3225551" cy="61498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25551" cy="614981"/>
            </a:xfrm>
            <a:custGeom>
              <a:avLst/>
              <a:gdLst/>
              <a:ahLst/>
              <a:cxnLst/>
              <a:rect r="r" b="b" t="t" l="l"/>
              <a:pathLst>
                <a:path h="614981" w="3225551">
                  <a:moveTo>
                    <a:pt x="30335" y="0"/>
                  </a:moveTo>
                  <a:lnTo>
                    <a:pt x="3195216" y="0"/>
                  </a:lnTo>
                  <a:cubicBezTo>
                    <a:pt x="3203261" y="0"/>
                    <a:pt x="3210977" y="3196"/>
                    <a:pt x="3216666" y="8885"/>
                  </a:cubicBezTo>
                  <a:cubicBezTo>
                    <a:pt x="3222355" y="14574"/>
                    <a:pt x="3225551" y="22289"/>
                    <a:pt x="3225551" y="30335"/>
                  </a:cubicBezTo>
                  <a:lnTo>
                    <a:pt x="3225551" y="584646"/>
                  </a:lnTo>
                  <a:cubicBezTo>
                    <a:pt x="3225551" y="592691"/>
                    <a:pt x="3222355" y="600407"/>
                    <a:pt x="3216666" y="606096"/>
                  </a:cubicBezTo>
                  <a:cubicBezTo>
                    <a:pt x="3210977" y="611785"/>
                    <a:pt x="3203261" y="614981"/>
                    <a:pt x="3195216" y="614981"/>
                  </a:cubicBezTo>
                  <a:lnTo>
                    <a:pt x="30335" y="614981"/>
                  </a:lnTo>
                  <a:cubicBezTo>
                    <a:pt x="22289" y="614981"/>
                    <a:pt x="14574" y="611785"/>
                    <a:pt x="8885" y="606096"/>
                  </a:cubicBezTo>
                  <a:cubicBezTo>
                    <a:pt x="3196" y="600407"/>
                    <a:pt x="0" y="592691"/>
                    <a:pt x="0" y="584646"/>
                  </a:cubicBezTo>
                  <a:lnTo>
                    <a:pt x="0" y="30335"/>
                  </a:lnTo>
                  <a:cubicBezTo>
                    <a:pt x="0" y="22289"/>
                    <a:pt x="3196" y="14574"/>
                    <a:pt x="8885" y="8885"/>
                  </a:cubicBezTo>
                  <a:cubicBezTo>
                    <a:pt x="14574" y="3196"/>
                    <a:pt x="22289" y="0"/>
                    <a:pt x="30335" y="0"/>
                  </a:cubicBezTo>
                  <a:close/>
                </a:path>
              </a:pathLst>
            </a:custGeom>
            <a:solidFill>
              <a:srgbClr val="AD8B7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225551" cy="6530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903570" y="3481296"/>
            <a:ext cx="10480859" cy="120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72"/>
              </a:lnSpc>
            </a:pPr>
            <a:r>
              <a:rPr lang="en-US" sz="7993">
                <a:solidFill>
                  <a:srgbClr val="866255"/>
                </a:solidFill>
                <a:latin typeface="Balmy Bold"/>
              </a:rPr>
              <a:t>Analysis question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4294346">
            <a:off x="14612493" y="8744964"/>
            <a:ext cx="2070377" cy="2958681"/>
          </a:xfrm>
          <a:custGeom>
            <a:avLst/>
            <a:gdLst/>
            <a:ahLst/>
            <a:cxnLst/>
            <a:rect r="r" b="b" t="t" l="l"/>
            <a:pathLst>
              <a:path h="2958681" w="2070377">
                <a:moveTo>
                  <a:pt x="0" y="0"/>
                </a:moveTo>
                <a:lnTo>
                  <a:pt x="2070378" y="0"/>
                </a:lnTo>
                <a:lnTo>
                  <a:pt x="2070378" y="2958681"/>
                </a:lnTo>
                <a:lnTo>
                  <a:pt x="0" y="29586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100929">
            <a:off x="-894391" y="5710763"/>
            <a:ext cx="2479216" cy="5440176"/>
          </a:xfrm>
          <a:custGeom>
            <a:avLst/>
            <a:gdLst/>
            <a:ahLst/>
            <a:cxnLst/>
            <a:rect r="r" b="b" t="t" l="l"/>
            <a:pathLst>
              <a:path h="5440176" w="2479216">
                <a:moveTo>
                  <a:pt x="0" y="0"/>
                </a:moveTo>
                <a:lnTo>
                  <a:pt x="2479217" y="0"/>
                </a:lnTo>
                <a:lnTo>
                  <a:pt x="2479217" y="5440176"/>
                </a:lnTo>
                <a:lnTo>
                  <a:pt x="0" y="54401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928427" y="5209510"/>
            <a:ext cx="12431146" cy="1474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7"/>
              </a:lnSpc>
            </a:pPr>
            <a:r>
              <a:rPr lang="en-US" sz="3299">
                <a:solidFill>
                  <a:srgbClr val="FFFFFF"/>
                </a:solidFill>
                <a:latin typeface="Balsamiq Sans"/>
              </a:rPr>
              <a:t>What caused the sudden Rise &amp; Fluctuation in Self-Employment?</a:t>
            </a:r>
          </a:p>
          <a:p>
            <a:pPr algn="ctr">
              <a:lnSpc>
                <a:spcPts val="3827"/>
              </a:lnSpc>
            </a:pPr>
          </a:p>
          <a:p>
            <a:pPr algn="ctr">
              <a:lnSpc>
                <a:spcPts val="3827"/>
              </a:lnSpc>
            </a:pPr>
            <a:r>
              <a:rPr lang="en-US" sz="3299">
                <a:solidFill>
                  <a:srgbClr val="FFFFFF"/>
                </a:solidFill>
                <a:latin typeface="Balsamiq Sans"/>
              </a:rPr>
              <a:t>How to stop the fluctuations it?</a:t>
            </a:r>
          </a:p>
        </p:txBody>
      </p:sp>
      <p:sp>
        <p:nvSpPr>
          <p:cNvPr name="Freeform 10" id="10"/>
          <p:cNvSpPr/>
          <p:nvPr/>
        </p:nvSpPr>
        <p:spPr>
          <a:xfrm flipH="true" flipV="true" rot="-1100929">
            <a:off x="16019692" y="-1008160"/>
            <a:ext cx="2479216" cy="5440176"/>
          </a:xfrm>
          <a:custGeom>
            <a:avLst/>
            <a:gdLst/>
            <a:ahLst/>
            <a:cxnLst/>
            <a:rect r="r" b="b" t="t" l="l"/>
            <a:pathLst>
              <a:path h="5440176" w="2479216">
                <a:moveTo>
                  <a:pt x="2479216" y="5440177"/>
                </a:moveTo>
                <a:lnTo>
                  <a:pt x="0" y="5440177"/>
                </a:lnTo>
                <a:lnTo>
                  <a:pt x="0" y="0"/>
                </a:lnTo>
                <a:lnTo>
                  <a:pt x="2479216" y="0"/>
                </a:lnTo>
                <a:lnTo>
                  <a:pt x="2479216" y="5440177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-4294346">
            <a:off x="496197" y="-937775"/>
            <a:ext cx="2070377" cy="2958681"/>
          </a:xfrm>
          <a:custGeom>
            <a:avLst/>
            <a:gdLst/>
            <a:ahLst/>
            <a:cxnLst/>
            <a:rect r="r" b="b" t="t" l="l"/>
            <a:pathLst>
              <a:path h="2958681" w="2070377">
                <a:moveTo>
                  <a:pt x="0" y="2958682"/>
                </a:moveTo>
                <a:lnTo>
                  <a:pt x="2070378" y="2958682"/>
                </a:lnTo>
                <a:lnTo>
                  <a:pt x="2070378" y="0"/>
                </a:lnTo>
                <a:lnTo>
                  <a:pt x="0" y="0"/>
                </a:lnTo>
                <a:lnTo>
                  <a:pt x="0" y="2958682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840951" y="-1052824"/>
            <a:ext cx="2372336" cy="2764753"/>
          </a:xfrm>
          <a:custGeom>
            <a:avLst/>
            <a:gdLst/>
            <a:ahLst/>
            <a:cxnLst/>
            <a:rect r="r" b="b" t="t" l="l"/>
            <a:pathLst>
              <a:path h="2764753" w="2372336">
                <a:moveTo>
                  <a:pt x="0" y="0"/>
                </a:moveTo>
                <a:lnTo>
                  <a:pt x="2372337" y="0"/>
                </a:lnTo>
                <a:lnTo>
                  <a:pt x="2372337" y="2764752"/>
                </a:lnTo>
                <a:lnTo>
                  <a:pt x="0" y="27647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217966" y="8430851"/>
            <a:ext cx="2372336" cy="2764753"/>
          </a:xfrm>
          <a:custGeom>
            <a:avLst/>
            <a:gdLst/>
            <a:ahLst/>
            <a:cxnLst/>
            <a:rect r="r" b="b" t="t" l="l"/>
            <a:pathLst>
              <a:path h="2764753" w="2372336">
                <a:moveTo>
                  <a:pt x="0" y="0"/>
                </a:moveTo>
                <a:lnTo>
                  <a:pt x="2372337" y="0"/>
                </a:lnTo>
                <a:lnTo>
                  <a:pt x="2372337" y="2764753"/>
                </a:lnTo>
                <a:lnTo>
                  <a:pt x="0" y="27647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757460" y="-536461"/>
            <a:ext cx="3375010" cy="1565161"/>
          </a:xfrm>
          <a:custGeom>
            <a:avLst/>
            <a:gdLst/>
            <a:ahLst/>
            <a:cxnLst/>
            <a:rect r="r" b="b" t="t" l="l"/>
            <a:pathLst>
              <a:path h="1565161" w="3375010">
                <a:moveTo>
                  <a:pt x="0" y="0"/>
                </a:moveTo>
                <a:lnTo>
                  <a:pt x="3375010" y="0"/>
                </a:lnTo>
                <a:lnTo>
                  <a:pt x="3375010" y="1565161"/>
                </a:lnTo>
                <a:lnTo>
                  <a:pt x="0" y="15651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31386" y="9258300"/>
            <a:ext cx="2990720" cy="1386946"/>
          </a:xfrm>
          <a:custGeom>
            <a:avLst/>
            <a:gdLst/>
            <a:ahLst/>
            <a:cxnLst/>
            <a:rect r="r" b="b" t="t" l="l"/>
            <a:pathLst>
              <a:path h="1386946" w="2990720">
                <a:moveTo>
                  <a:pt x="0" y="0"/>
                </a:moveTo>
                <a:lnTo>
                  <a:pt x="2990719" y="0"/>
                </a:lnTo>
                <a:lnTo>
                  <a:pt x="2990719" y="1386946"/>
                </a:lnTo>
                <a:lnTo>
                  <a:pt x="0" y="13869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994013" y="6923700"/>
            <a:ext cx="2182943" cy="1012340"/>
          </a:xfrm>
          <a:custGeom>
            <a:avLst/>
            <a:gdLst/>
            <a:ahLst/>
            <a:cxnLst/>
            <a:rect r="r" b="b" t="t" l="l"/>
            <a:pathLst>
              <a:path h="1012340" w="2182943">
                <a:moveTo>
                  <a:pt x="0" y="0"/>
                </a:moveTo>
                <a:lnTo>
                  <a:pt x="2182944" y="0"/>
                </a:lnTo>
                <a:lnTo>
                  <a:pt x="2182944" y="1012340"/>
                </a:lnTo>
                <a:lnTo>
                  <a:pt x="0" y="10123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CAA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37082" y="-337903"/>
            <a:ext cx="21481611" cy="12083406"/>
          </a:xfrm>
          <a:custGeom>
            <a:avLst/>
            <a:gdLst/>
            <a:ahLst/>
            <a:cxnLst/>
            <a:rect r="r" b="b" t="t" l="l"/>
            <a:pathLst>
              <a:path h="12083406" w="21481611">
                <a:moveTo>
                  <a:pt x="0" y="0"/>
                </a:moveTo>
                <a:lnTo>
                  <a:pt x="21481611" y="0"/>
                </a:lnTo>
                <a:lnTo>
                  <a:pt x="21481611" y="12083406"/>
                </a:lnTo>
                <a:lnTo>
                  <a:pt x="0" y="12083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1322" y="1028700"/>
            <a:ext cx="16325357" cy="10876769"/>
          </a:xfrm>
          <a:custGeom>
            <a:avLst/>
            <a:gdLst/>
            <a:ahLst/>
            <a:cxnLst/>
            <a:rect r="r" b="b" t="t" l="l"/>
            <a:pathLst>
              <a:path h="10876769" w="16325357">
                <a:moveTo>
                  <a:pt x="0" y="0"/>
                </a:moveTo>
                <a:lnTo>
                  <a:pt x="16325356" y="0"/>
                </a:lnTo>
                <a:lnTo>
                  <a:pt x="16325356" y="10876769"/>
                </a:lnTo>
                <a:lnTo>
                  <a:pt x="0" y="108767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74156">
            <a:off x="-304039" y="1273315"/>
            <a:ext cx="2349540" cy="4260733"/>
          </a:xfrm>
          <a:custGeom>
            <a:avLst/>
            <a:gdLst/>
            <a:ahLst/>
            <a:cxnLst/>
            <a:rect r="r" b="b" t="t" l="l"/>
            <a:pathLst>
              <a:path h="4260733" w="2349540">
                <a:moveTo>
                  <a:pt x="0" y="0"/>
                </a:moveTo>
                <a:lnTo>
                  <a:pt x="2349540" y="0"/>
                </a:lnTo>
                <a:lnTo>
                  <a:pt x="2349540" y="4260732"/>
                </a:lnTo>
                <a:lnTo>
                  <a:pt x="0" y="42607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121320" y="543373"/>
            <a:ext cx="2762338" cy="1671215"/>
          </a:xfrm>
          <a:custGeom>
            <a:avLst/>
            <a:gdLst/>
            <a:ahLst/>
            <a:cxnLst/>
            <a:rect r="r" b="b" t="t" l="l"/>
            <a:pathLst>
              <a:path h="1671215" w="2762338">
                <a:moveTo>
                  <a:pt x="0" y="0"/>
                </a:moveTo>
                <a:lnTo>
                  <a:pt x="2762338" y="0"/>
                </a:lnTo>
                <a:lnTo>
                  <a:pt x="2762338" y="1671215"/>
                </a:lnTo>
                <a:lnTo>
                  <a:pt x="0" y="16712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105872" y="9258300"/>
            <a:ext cx="3396617" cy="1112392"/>
          </a:xfrm>
          <a:custGeom>
            <a:avLst/>
            <a:gdLst/>
            <a:ahLst/>
            <a:cxnLst/>
            <a:rect r="r" b="b" t="t" l="l"/>
            <a:pathLst>
              <a:path h="1112392" w="3396617">
                <a:moveTo>
                  <a:pt x="0" y="0"/>
                </a:moveTo>
                <a:lnTo>
                  <a:pt x="3396617" y="0"/>
                </a:lnTo>
                <a:lnTo>
                  <a:pt x="3396617" y="1112392"/>
                </a:lnTo>
                <a:lnTo>
                  <a:pt x="0" y="11123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84891" y="7882775"/>
            <a:ext cx="1015726" cy="1015726"/>
          </a:xfrm>
          <a:custGeom>
            <a:avLst/>
            <a:gdLst/>
            <a:ahLst/>
            <a:cxnLst/>
            <a:rect r="r" b="b" t="t" l="l"/>
            <a:pathLst>
              <a:path h="1015726" w="1015726">
                <a:moveTo>
                  <a:pt x="0" y="0"/>
                </a:moveTo>
                <a:lnTo>
                  <a:pt x="1015726" y="0"/>
                </a:lnTo>
                <a:lnTo>
                  <a:pt x="1015726" y="1015725"/>
                </a:lnTo>
                <a:lnTo>
                  <a:pt x="0" y="10157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935672">
            <a:off x="15594494" y="7576778"/>
            <a:ext cx="911935" cy="1048202"/>
          </a:xfrm>
          <a:custGeom>
            <a:avLst/>
            <a:gdLst/>
            <a:ahLst/>
            <a:cxnLst/>
            <a:rect r="r" b="b" t="t" l="l"/>
            <a:pathLst>
              <a:path h="1048202" w="911935">
                <a:moveTo>
                  <a:pt x="0" y="0"/>
                </a:moveTo>
                <a:lnTo>
                  <a:pt x="911936" y="0"/>
                </a:lnTo>
                <a:lnTo>
                  <a:pt x="911936" y="1048201"/>
                </a:lnTo>
                <a:lnTo>
                  <a:pt x="0" y="10482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935672">
            <a:off x="11048086" y="2560269"/>
            <a:ext cx="911935" cy="1048202"/>
          </a:xfrm>
          <a:custGeom>
            <a:avLst/>
            <a:gdLst/>
            <a:ahLst/>
            <a:cxnLst/>
            <a:rect r="r" b="b" t="t" l="l"/>
            <a:pathLst>
              <a:path h="1048202" w="911935">
                <a:moveTo>
                  <a:pt x="911935" y="0"/>
                </a:moveTo>
                <a:lnTo>
                  <a:pt x="0" y="0"/>
                </a:lnTo>
                <a:lnTo>
                  <a:pt x="0" y="1048202"/>
                </a:lnTo>
                <a:lnTo>
                  <a:pt x="911935" y="1048202"/>
                </a:lnTo>
                <a:lnTo>
                  <a:pt x="911935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935672">
            <a:off x="4648042" y="1932885"/>
            <a:ext cx="911935" cy="1048202"/>
          </a:xfrm>
          <a:custGeom>
            <a:avLst/>
            <a:gdLst/>
            <a:ahLst/>
            <a:cxnLst/>
            <a:rect r="r" b="b" t="t" l="l"/>
            <a:pathLst>
              <a:path h="1048202" w="911935">
                <a:moveTo>
                  <a:pt x="911936" y="0"/>
                </a:moveTo>
                <a:lnTo>
                  <a:pt x="0" y="0"/>
                </a:lnTo>
                <a:lnTo>
                  <a:pt x="0" y="1048201"/>
                </a:lnTo>
                <a:lnTo>
                  <a:pt x="911936" y="1048201"/>
                </a:lnTo>
                <a:lnTo>
                  <a:pt x="911936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-3705828">
            <a:off x="1959045" y="8374400"/>
            <a:ext cx="911935" cy="1048202"/>
          </a:xfrm>
          <a:custGeom>
            <a:avLst/>
            <a:gdLst/>
            <a:ahLst/>
            <a:cxnLst/>
            <a:rect r="r" b="b" t="t" l="l"/>
            <a:pathLst>
              <a:path h="1048202" w="911935">
                <a:moveTo>
                  <a:pt x="911935" y="0"/>
                </a:moveTo>
                <a:lnTo>
                  <a:pt x="0" y="0"/>
                </a:lnTo>
                <a:lnTo>
                  <a:pt x="0" y="1048201"/>
                </a:lnTo>
                <a:lnTo>
                  <a:pt x="911935" y="1048201"/>
                </a:lnTo>
                <a:lnTo>
                  <a:pt x="911935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047374" y="6005177"/>
            <a:ext cx="1778252" cy="4770921"/>
          </a:xfrm>
          <a:custGeom>
            <a:avLst/>
            <a:gdLst/>
            <a:ahLst/>
            <a:cxnLst/>
            <a:rect r="r" b="b" t="t" l="l"/>
            <a:pathLst>
              <a:path h="4770921" w="1778252">
                <a:moveTo>
                  <a:pt x="0" y="0"/>
                </a:moveTo>
                <a:lnTo>
                  <a:pt x="1778252" y="0"/>
                </a:lnTo>
                <a:lnTo>
                  <a:pt x="1778252" y="4770921"/>
                </a:lnTo>
                <a:lnTo>
                  <a:pt x="0" y="477092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00306" y="4068538"/>
            <a:ext cx="7071162" cy="2849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35"/>
              </a:lnSpc>
            </a:pPr>
            <a:r>
              <a:rPr lang="en-US" sz="9600">
                <a:solidFill>
                  <a:srgbClr val="FFFFFF"/>
                </a:solidFill>
                <a:latin typeface="Balmy"/>
              </a:rPr>
              <a:t>Our </a:t>
            </a:r>
          </a:p>
          <a:p>
            <a:pPr algn="ctr">
              <a:lnSpc>
                <a:spcPts val="11135"/>
              </a:lnSpc>
            </a:pPr>
            <a:r>
              <a:rPr lang="en-US" sz="9600">
                <a:solidFill>
                  <a:srgbClr val="FFFFFF"/>
                </a:solidFill>
                <a:latin typeface="Balmy"/>
              </a:rPr>
              <a:t>Dataset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59768" y="4331006"/>
            <a:ext cx="6670770" cy="3142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7240" indent="-388620" lvl="1">
              <a:lnSpc>
                <a:spcPts val="4176"/>
              </a:lnSpc>
              <a:buFont typeface="Arial"/>
              <a:buChar char="•"/>
            </a:pPr>
            <a:r>
              <a:rPr lang="en-US" sz="3600" u="sng">
                <a:solidFill>
                  <a:srgbClr val="866255"/>
                </a:solidFill>
                <a:latin typeface="Balmy"/>
                <a:hlinkClick r:id="rId19" tooltip="https://data.worldbank.org/indicator/SL.EMP.SELF.ZS?end=2021&amp;locations=SG&amp;start=1991&amp;view=chart"/>
              </a:rPr>
              <a:t>Percentage Self-Employed</a:t>
            </a:r>
          </a:p>
          <a:p>
            <a:pPr>
              <a:lnSpc>
                <a:spcPts val="4176"/>
              </a:lnSpc>
            </a:pPr>
          </a:p>
          <a:p>
            <a:pPr marL="777240" indent="-388620" lvl="1">
              <a:lnSpc>
                <a:spcPts val="4176"/>
              </a:lnSpc>
              <a:buFont typeface="Arial"/>
              <a:buChar char="•"/>
            </a:pPr>
            <a:r>
              <a:rPr lang="en-US" sz="3600" u="sng">
                <a:solidFill>
                  <a:srgbClr val="866255"/>
                </a:solidFill>
                <a:latin typeface="Balmy"/>
                <a:hlinkClick r:id="rId20" tooltip="https://www.authentic-happiness.com/your-life-satisfaction-score"/>
              </a:rPr>
              <a:t>Wellbeing SurVey</a:t>
            </a:r>
          </a:p>
          <a:p>
            <a:pPr>
              <a:lnSpc>
                <a:spcPts val="4176"/>
              </a:lnSpc>
            </a:pPr>
          </a:p>
          <a:p>
            <a:pPr marL="777240" indent="-388620" lvl="1">
              <a:lnSpc>
                <a:spcPts val="4176"/>
              </a:lnSpc>
              <a:buFont typeface="Arial"/>
              <a:buChar char="•"/>
            </a:pPr>
            <a:r>
              <a:rPr lang="en-US" sz="3600" u="sng">
                <a:solidFill>
                  <a:srgbClr val="866255"/>
                </a:solidFill>
                <a:latin typeface="Balmy"/>
                <a:hlinkClick r:id="rId21" tooltip="https://beta.data.gov.sg/collections/1628/view"/>
              </a:rPr>
              <a:t>Motivations for Physical Activity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CAA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37082" y="-307964"/>
            <a:ext cx="21481611" cy="12083406"/>
          </a:xfrm>
          <a:custGeom>
            <a:avLst/>
            <a:gdLst/>
            <a:ahLst/>
            <a:cxnLst/>
            <a:rect r="r" b="b" t="t" l="l"/>
            <a:pathLst>
              <a:path h="12083406" w="21481611">
                <a:moveTo>
                  <a:pt x="0" y="0"/>
                </a:moveTo>
                <a:lnTo>
                  <a:pt x="21481611" y="0"/>
                </a:lnTo>
                <a:lnTo>
                  <a:pt x="21481611" y="12083406"/>
                </a:lnTo>
                <a:lnTo>
                  <a:pt x="0" y="12083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1857" y="2530625"/>
            <a:ext cx="15444287" cy="11467383"/>
          </a:xfrm>
          <a:custGeom>
            <a:avLst/>
            <a:gdLst/>
            <a:ahLst/>
            <a:cxnLst/>
            <a:rect r="r" b="b" t="t" l="l"/>
            <a:pathLst>
              <a:path h="11467383" w="15444287">
                <a:moveTo>
                  <a:pt x="0" y="0"/>
                </a:moveTo>
                <a:lnTo>
                  <a:pt x="15444286" y="0"/>
                </a:lnTo>
                <a:lnTo>
                  <a:pt x="15444286" y="11467383"/>
                </a:lnTo>
                <a:lnTo>
                  <a:pt x="0" y="114673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53552" y="6943642"/>
            <a:ext cx="5510151" cy="3533384"/>
          </a:xfrm>
          <a:custGeom>
            <a:avLst/>
            <a:gdLst/>
            <a:ahLst/>
            <a:cxnLst/>
            <a:rect r="r" b="b" t="t" l="l"/>
            <a:pathLst>
              <a:path h="3533384" w="5510151">
                <a:moveTo>
                  <a:pt x="0" y="0"/>
                </a:moveTo>
                <a:lnTo>
                  <a:pt x="5510150" y="0"/>
                </a:lnTo>
                <a:lnTo>
                  <a:pt x="5510150" y="3533384"/>
                </a:lnTo>
                <a:lnTo>
                  <a:pt x="0" y="35333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37082" y="4548830"/>
            <a:ext cx="3086100" cy="6172200"/>
          </a:xfrm>
          <a:custGeom>
            <a:avLst/>
            <a:gdLst/>
            <a:ahLst/>
            <a:cxnLst/>
            <a:rect r="r" b="b" t="t" l="l"/>
            <a:pathLst>
              <a:path h="6172200" w="3086100">
                <a:moveTo>
                  <a:pt x="0" y="0"/>
                </a:moveTo>
                <a:lnTo>
                  <a:pt x="3086100" y="0"/>
                </a:lnTo>
                <a:lnTo>
                  <a:pt x="30861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025149" y="-1000102"/>
            <a:ext cx="7315200" cy="3273552"/>
          </a:xfrm>
          <a:custGeom>
            <a:avLst/>
            <a:gdLst/>
            <a:ahLst/>
            <a:cxnLst/>
            <a:rect r="r" b="b" t="t" l="l"/>
            <a:pathLst>
              <a:path h="3273552" w="7315200">
                <a:moveTo>
                  <a:pt x="0" y="0"/>
                </a:moveTo>
                <a:lnTo>
                  <a:pt x="7315200" y="0"/>
                </a:lnTo>
                <a:lnTo>
                  <a:pt x="7315200" y="3273552"/>
                </a:lnTo>
                <a:lnTo>
                  <a:pt x="0" y="32735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49018" y="5270031"/>
            <a:ext cx="6933058" cy="2110061"/>
          </a:xfrm>
          <a:custGeom>
            <a:avLst/>
            <a:gdLst/>
            <a:ahLst/>
            <a:cxnLst/>
            <a:rect r="r" b="b" t="t" l="l"/>
            <a:pathLst>
              <a:path h="2110061" w="6933058">
                <a:moveTo>
                  <a:pt x="0" y="0"/>
                </a:moveTo>
                <a:lnTo>
                  <a:pt x="6933058" y="0"/>
                </a:lnTo>
                <a:lnTo>
                  <a:pt x="6933058" y="2110061"/>
                </a:lnTo>
                <a:lnTo>
                  <a:pt x="0" y="211006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  <a:ln w="38100" cap="sq">
            <a:solidFill>
              <a:srgbClr val="866255"/>
            </a:solidFill>
            <a:prstDash val="sysDot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2049018" y="8599321"/>
            <a:ext cx="6933058" cy="892750"/>
          </a:xfrm>
          <a:custGeom>
            <a:avLst/>
            <a:gdLst/>
            <a:ahLst/>
            <a:cxnLst/>
            <a:rect r="r" b="b" t="t" l="l"/>
            <a:pathLst>
              <a:path h="892750" w="6933058">
                <a:moveTo>
                  <a:pt x="0" y="0"/>
                </a:moveTo>
                <a:lnTo>
                  <a:pt x="6933058" y="0"/>
                </a:lnTo>
                <a:lnTo>
                  <a:pt x="6933058" y="892750"/>
                </a:lnTo>
                <a:lnTo>
                  <a:pt x="0" y="89275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  <a:ln w="38100" cap="sq">
            <a:solidFill>
              <a:srgbClr val="866255"/>
            </a:solidFill>
            <a:prstDash val="sysDot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9292133" y="8579098"/>
            <a:ext cx="6961419" cy="912973"/>
          </a:xfrm>
          <a:custGeom>
            <a:avLst/>
            <a:gdLst/>
            <a:ahLst/>
            <a:cxnLst/>
            <a:rect r="r" b="b" t="t" l="l"/>
            <a:pathLst>
              <a:path h="912973" w="6961419">
                <a:moveTo>
                  <a:pt x="0" y="0"/>
                </a:moveTo>
                <a:lnTo>
                  <a:pt x="6961419" y="0"/>
                </a:lnTo>
                <a:lnTo>
                  <a:pt x="6961419" y="912973"/>
                </a:lnTo>
                <a:lnTo>
                  <a:pt x="0" y="91297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  <a:ln w="38100" cap="sq">
            <a:solidFill>
              <a:srgbClr val="866255"/>
            </a:solidFill>
            <a:prstDash val="sysDot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288763" y="6457945"/>
            <a:ext cx="5213538" cy="1658853"/>
          </a:xfrm>
          <a:custGeom>
            <a:avLst/>
            <a:gdLst/>
            <a:ahLst/>
            <a:cxnLst/>
            <a:rect r="r" b="b" t="t" l="l"/>
            <a:pathLst>
              <a:path h="1658853" w="5213538">
                <a:moveTo>
                  <a:pt x="0" y="0"/>
                </a:moveTo>
                <a:lnTo>
                  <a:pt x="5213538" y="0"/>
                </a:lnTo>
                <a:lnTo>
                  <a:pt x="5213538" y="1658852"/>
                </a:lnTo>
                <a:lnTo>
                  <a:pt x="0" y="165885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  <a:ln w="38100" cap="sq">
            <a:solidFill>
              <a:srgbClr val="866255"/>
            </a:solidFill>
            <a:prstDash val="sysDot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2488331" y="3071839"/>
            <a:ext cx="6054433" cy="120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72"/>
              </a:lnSpc>
            </a:pPr>
            <a:r>
              <a:rPr lang="en-US" sz="7993">
                <a:solidFill>
                  <a:srgbClr val="866954"/>
                </a:solidFill>
                <a:latin typeface="Balmy"/>
              </a:rPr>
              <a:t>CODE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911290" y="4658522"/>
            <a:ext cx="3208514" cy="453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7"/>
              </a:lnSpc>
            </a:pPr>
            <a:r>
              <a:rPr lang="en-US" sz="3067">
                <a:solidFill>
                  <a:srgbClr val="866954"/>
                </a:solidFill>
                <a:latin typeface="Balsamiq Sans"/>
              </a:rPr>
              <a:t>Data Processing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911290" y="7887456"/>
            <a:ext cx="3208514" cy="453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7"/>
              </a:lnSpc>
            </a:pPr>
            <a:r>
              <a:rPr lang="en-US" sz="3067">
                <a:solidFill>
                  <a:srgbClr val="866954"/>
                </a:solidFill>
                <a:latin typeface="Balsamiq Sans"/>
              </a:rPr>
              <a:t>Displaying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868316" y="3131837"/>
            <a:ext cx="6054433" cy="120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72"/>
              </a:lnSpc>
            </a:pPr>
            <a:r>
              <a:rPr lang="en-US" sz="7993">
                <a:solidFill>
                  <a:srgbClr val="866954"/>
                </a:solidFill>
                <a:latin typeface="Balmy"/>
              </a:rPr>
              <a:t>Visualize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750668" y="373758"/>
            <a:ext cx="9082930" cy="2374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72"/>
              </a:lnSpc>
            </a:pPr>
            <a:r>
              <a:rPr lang="en-US" sz="7993">
                <a:solidFill>
                  <a:srgbClr val="866954"/>
                </a:solidFill>
                <a:latin typeface="Balmy"/>
              </a:rPr>
              <a:t>Self-employment rate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168585" y="4658522"/>
            <a:ext cx="3208514" cy="453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7"/>
              </a:lnSpc>
            </a:pPr>
            <a:r>
              <a:rPr lang="en-US" sz="3067">
                <a:solidFill>
                  <a:srgbClr val="866954"/>
                </a:solidFill>
                <a:latin typeface="Balsamiq Sans"/>
              </a:rPr>
              <a:t>DataFrame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775820" y="5436103"/>
            <a:ext cx="4998796" cy="707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2783"/>
              </a:lnSpc>
              <a:buFont typeface="Arial"/>
              <a:buChar char="•"/>
            </a:pPr>
            <a:r>
              <a:rPr lang="en-US" sz="2400">
                <a:solidFill>
                  <a:srgbClr val="866954"/>
                </a:solidFill>
                <a:latin typeface="Balsamiq Sans"/>
              </a:rPr>
              <a:t>Date Range - 2015-2021</a:t>
            </a:r>
          </a:p>
          <a:p>
            <a:pPr marL="518160" indent="-259080" lvl="1">
              <a:lnSpc>
                <a:spcPts val="2783"/>
              </a:lnSpc>
              <a:buFont typeface="Arial"/>
              <a:buChar char="•"/>
            </a:pPr>
            <a:r>
              <a:rPr lang="en-US" sz="2400">
                <a:solidFill>
                  <a:srgbClr val="866954"/>
                </a:solidFill>
                <a:latin typeface="Balsamiq Sans"/>
              </a:rPr>
              <a:t>234 Countries + World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CAA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37082" y="-337903"/>
            <a:ext cx="21481611" cy="12083406"/>
          </a:xfrm>
          <a:custGeom>
            <a:avLst/>
            <a:gdLst/>
            <a:ahLst/>
            <a:cxnLst/>
            <a:rect r="r" b="b" t="t" l="l"/>
            <a:pathLst>
              <a:path h="12083406" w="21481611">
                <a:moveTo>
                  <a:pt x="0" y="0"/>
                </a:moveTo>
                <a:lnTo>
                  <a:pt x="21481611" y="0"/>
                </a:lnTo>
                <a:lnTo>
                  <a:pt x="21481611" y="12083406"/>
                </a:lnTo>
                <a:lnTo>
                  <a:pt x="0" y="12083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1857" y="2195233"/>
            <a:ext cx="15444287" cy="11467383"/>
          </a:xfrm>
          <a:custGeom>
            <a:avLst/>
            <a:gdLst/>
            <a:ahLst/>
            <a:cxnLst/>
            <a:rect r="r" b="b" t="t" l="l"/>
            <a:pathLst>
              <a:path h="11467383" w="15444287">
                <a:moveTo>
                  <a:pt x="0" y="0"/>
                </a:moveTo>
                <a:lnTo>
                  <a:pt x="15444286" y="0"/>
                </a:lnTo>
                <a:lnTo>
                  <a:pt x="15444286" y="11467383"/>
                </a:lnTo>
                <a:lnTo>
                  <a:pt x="0" y="114673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53552" y="6941174"/>
            <a:ext cx="5510151" cy="3533384"/>
          </a:xfrm>
          <a:custGeom>
            <a:avLst/>
            <a:gdLst/>
            <a:ahLst/>
            <a:cxnLst/>
            <a:rect r="r" b="b" t="t" l="l"/>
            <a:pathLst>
              <a:path h="3533384" w="5510151">
                <a:moveTo>
                  <a:pt x="0" y="0"/>
                </a:moveTo>
                <a:lnTo>
                  <a:pt x="5510150" y="0"/>
                </a:lnTo>
                <a:lnTo>
                  <a:pt x="5510150" y="3533384"/>
                </a:lnTo>
                <a:lnTo>
                  <a:pt x="0" y="35333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37082" y="4530881"/>
            <a:ext cx="3086100" cy="6172200"/>
          </a:xfrm>
          <a:custGeom>
            <a:avLst/>
            <a:gdLst/>
            <a:ahLst/>
            <a:cxnLst/>
            <a:rect r="r" b="b" t="t" l="l"/>
            <a:pathLst>
              <a:path h="6172200" w="3086100">
                <a:moveTo>
                  <a:pt x="0" y="0"/>
                </a:moveTo>
                <a:lnTo>
                  <a:pt x="3086100" y="0"/>
                </a:lnTo>
                <a:lnTo>
                  <a:pt x="30861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49018" y="5089626"/>
            <a:ext cx="6933058" cy="1618668"/>
          </a:xfrm>
          <a:custGeom>
            <a:avLst/>
            <a:gdLst/>
            <a:ahLst/>
            <a:cxnLst/>
            <a:rect r="r" b="b" t="t" l="l"/>
            <a:pathLst>
              <a:path h="1618668" w="6933058">
                <a:moveTo>
                  <a:pt x="0" y="0"/>
                </a:moveTo>
                <a:lnTo>
                  <a:pt x="6933058" y="0"/>
                </a:lnTo>
                <a:lnTo>
                  <a:pt x="6933058" y="1618668"/>
                </a:lnTo>
                <a:lnTo>
                  <a:pt x="0" y="16186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  <a:ln w="38100" cap="sq">
            <a:solidFill>
              <a:srgbClr val="866255"/>
            </a:solidFill>
            <a:prstDash val="sysDot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049018" y="8281026"/>
            <a:ext cx="6933058" cy="815654"/>
          </a:xfrm>
          <a:custGeom>
            <a:avLst/>
            <a:gdLst/>
            <a:ahLst/>
            <a:cxnLst/>
            <a:rect r="r" b="b" t="t" l="l"/>
            <a:pathLst>
              <a:path h="815654" w="6933058">
                <a:moveTo>
                  <a:pt x="0" y="0"/>
                </a:moveTo>
                <a:lnTo>
                  <a:pt x="6933058" y="0"/>
                </a:lnTo>
                <a:lnTo>
                  <a:pt x="6933058" y="815654"/>
                </a:lnTo>
                <a:lnTo>
                  <a:pt x="0" y="81565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  <a:ln w="38100" cap="sq">
            <a:solidFill>
              <a:srgbClr val="866255"/>
            </a:solidFill>
            <a:prstDash val="sysDot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9554072" y="4373603"/>
            <a:ext cx="3470463" cy="3791519"/>
          </a:xfrm>
          <a:custGeom>
            <a:avLst/>
            <a:gdLst/>
            <a:ahLst/>
            <a:cxnLst/>
            <a:rect r="r" b="b" t="t" l="l"/>
            <a:pathLst>
              <a:path h="3791519" w="3470463">
                <a:moveTo>
                  <a:pt x="0" y="0"/>
                </a:moveTo>
                <a:lnTo>
                  <a:pt x="3470463" y="0"/>
                </a:lnTo>
                <a:lnTo>
                  <a:pt x="3470463" y="3791519"/>
                </a:lnTo>
                <a:lnTo>
                  <a:pt x="0" y="379151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  <a:ln w="38100" cap="sq">
            <a:solidFill>
              <a:srgbClr val="866255"/>
            </a:solidFill>
            <a:prstDash val="sysDot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3336485" y="4373603"/>
            <a:ext cx="2917067" cy="3791519"/>
          </a:xfrm>
          <a:custGeom>
            <a:avLst/>
            <a:gdLst/>
            <a:ahLst/>
            <a:cxnLst/>
            <a:rect r="r" b="b" t="t" l="l"/>
            <a:pathLst>
              <a:path h="3791519" w="2917067">
                <a:moveTo>
                  <a:pt x="0" y="0"/>
                </a:moveTo>
                <a:lnTo>
                  <a:pt x="2917067" y="0"/>
                </a:lnTo>
                <a:lnTo>
                  <a:pt x="2917067" y="3791519"/>
                </a:lnTo>
                <a:lnTo>
                  <a:pt x="0" y="379151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  <a:ln w="38100" cap="sq">
            <a:solidFill>
              <a:srgbClr val="866255"/>
            </a:solidFill>
            <a:prstDash val="sysDot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545792" y="8476598"/>
            <a:ext cx="6699480" cy="620081"/>
          </a:xfrm>
          <a:custGeom>
            <a:avLst/>
            <a:gdLst/>
            <a:ahLst/>
            <a:cxnLst/>
            <a:rect r="r" b="b" t="t" l="l"/>
            <a:pathLst>
              <a:path h="620081" w="6699480">
                <a:moveTo>
                  <a:pt x="0" y="0"/>
                </a:moveTo>
                <a:lnTo>
                  <a:pt x="6699480" y="0"/>
                </a:lnTo>
                <a:lnTo>
                  <a:pt x="6699480" y="620082"/>
                </a:lnTo>
                <a:lnTo>
                  <a:pt x="0" y="62008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  <a:ln w="38100" cap="sq">
            <a:solidFill>
              <a:srgbClr val="866255"/>
            </a:solidFill>
            <a:prstDash val="sysDot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2488331" y="2736446"/>
            <a:ext cx="6054433" cy="120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72"/>
              </a:lnSpc>
            </a:pPr>
            <a:r>
              <a:rPr lang="en-US" sz="7993">
                <a:solidFill>
                  <a:srgbClr val="866954"/>
                </a:solidFill>
                <a:latin typeface="Balmy"/>
              </a:rPr>
              <a:t>CODE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911290" y="4323129"/>
            <a:ext cx="3208514" cy="453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7"/>
              </a:lnSpc>
            </a:pPr>
            <a:r>
              <a:rPr lang="en-US" sz="3067">
                <a:solidFill>
                  <a:srgbClr val="866954"/>
                </a:solidFill>
                <a:latin typeface="Balsamiq Sans"/>
              </a:rPr>
              <a:t>Data Processing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911290" y="7552064"/>
            <a:ext cx="3208514" cy="453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7"/>
              </a:lnSpc>
            </a:pPr>
            <a:r>
              <a:rPr lang="en-US" sz="3067">
                <a:solidFill>
                  <a:srgbClr val="866954"/>
                </a:solidFill>
                <a:latin typeface="Balsamiq Sans"/>
              </a:rPr>
              <a:t>Displaying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868316" y="2796445"/>
            <a:ext cx="6054433" cy="120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72"/>
              </a:lnSpc>
            </a:pPr>
            <a:r>
              <a:rPr lang="en-US" sz="7993">
                <a:solidFill>
                  <a:srgbClr val="866954"/>
                </a:solidFill>
                <a:latin typeface="Balmy"/>
              </a:rPr>
              <a:t>Visualize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1799653" y="-1192619"/>
            <a:ext cx="7315200" cy="3273552"/>
          </a:xfrm>
          <a:custGeom>
            <a:avLst/>
            <a:gdLst/>
            <a:ahLst/>
            <a:cxnLst/>
            <a:rect r="r" b="b" t="t" l="l"/>
            <a:pathLst>
              <a:path h="3273552" w="7315200">
                <a:moveTo>
                  <a:pt x="0" y="0"/>
                </a:moveTo>
                <a:lnTo>
                  <a:pt x="7315200" y="0"/>
                </a:lnTo>
                <a:lnTo>
                  <a:pt x="7315200" y="3273552"/>
                </a:lnTo>
                <a:lnTo>
                  <a:pt x="0" y="327355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551365" y="878277"/>
            <a:ext cx="9185271" cy="120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72"/>
              </a:lnSpc>
            </a:pPr>
            <a:r>
              <a:rPr lang="en-US" sz="7993">
                <a:solidFill>
                  <a:srgbClr val="866954"/>
                </a:solidFill>
                <a:latin typeface="Balmy"/>
              </a:rPr>
              <a:t>WellBeing Survey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CAA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37082" y="-307964"/>
            <a:ext cx="21481611" cy="12083406"/>
          </a:xfrm>
          <a:custGeom>
            <a:avLst/>
            <a:gdLst/>
            <a:ahLst/>
            <a:cxnLst/>
            <a:rect r="r" b="b" t="t" l="l"/>
            <a:pathLst>
              <a:path h="12083406" w="21481611">
                <a:moveTo>
                  <a:pt x="0" y="0"/>
                </a:moveTo>
                <a:lnTo>
                  <a:pt x="21481611" y="0"/>
                </a:lnTo>
                <a:lnTo>
                  <a:pt x="21481611" y="12083406"/>
                </a:lnTo>
                <a:lnTo>
                  <a:pt x="0" y="12083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1857" y="1909903"/>
            <a:ext cx="15444287" cy="11467383"/>
          </a:xfrm>
          <a:custGeom>
            <a:avLst/>
            <a:gdLst/>
            <a:ahLst/>
            <a:cxnLst/>
            <a:rect r="r" b="b" t="t" l="l"/>
            <a:pathLst>
              <a:path h="11467383" w="15444287">
                <a:moveTo>
                  <a:pt x="0" y="0"/>
                </a:moveTo>
                <a:lnTo>
                  <a:pt x="15444286" y="0"/>
                </a:lnTo>
                <a:lnTo>
                  <a:pt x="15444286" y="11467383"/>
                </a:lnTo>
                <a:lnTo>
                  <a:pt x="0" y="114673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53552" y="6927183"/>
            <a:ext cx="5510151" cy="3533384"/>
          </a:xfrm>
          <a:custGeom>
            <a:avLst/>
            <a:gdLst/>
            <a:ahLst/>
            <a:cxnLst/>
            <a:rect r="r" b="b" t="t" l="l"/>
            <a:pathLst>
              <a:path h="3533384" w="5510151">
                <a:moveTo>
                  <a:pt x="0" y="0"/>
                </a:moveTo>
                <a:lnTo>
                  <a:pt x="5510150" y="0"/>
                </a:lnTo>
                <a:lnTo>
                  <a:pt x="5510150" y="3533384"/>
                </a:lnTo>
                <a:lnTo>
                  <a:pt x="0" y="35333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37082" y="4557495"/>
            <a:ext cx="3086100" cy="6172200"/>
          </a:xfrm>
          <a:custGeom>
            <a:avLst/>
            <a:gdLst/>
            <a:ahLst/>
            <a:cxnLst/>
            <a:rect r="r" b="b" t="t" l="l"/>
            <a:pathLst>
              <a:path h="6172200" w="3086100">
                <a:moveTo>
                  <a:pt x="0" y="0"/>
                </a:moveTo>
                <a:lnTo>
                  <a:pt x="3086100" y="0"/>
                </a:lnTo>
                <a:lnTo>
                  <a:pt x="30861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169269" y="-1078319"/>
            <a:ext cx="7315200" cy="3273552"/>
          </a:xfrm>
          <a:custGeom>
            <a:avLst/>
            <a:gdLst/>
            <a:ahLst/>
            <a:cxnLst/>
            <a:rect r="r" b="b" t="t" l="l"/>
            <a:pathLst>
              <a:path h="3273552" w="7315200">
                <a:moveTo>
                  <a:pt x="0" y="0"/>
                </a:moveTo>
                <a:lnTo>
                  <a:pt x="7315200" y="0"/>
                </a:lnTo>
                <a:lnTo>
                  <a:pt x="7315200" y="3273552"/>
                </a:lnTo>
                <a:lnTo>
                  <a:pt x="0" y="32735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49018" y="4841713"/>
            <a:ext cx="6933058" cy="1933049"/>
          </a:xfrm>
          <a:custGeom>
            <a:avLst/>
            <a:gdLst/>
            <a:ahLst/>
            <a:cxnLst/>
            <a:rect r="r" b="b" t="t" l="l"/>
            <a:pathLst>
              <a:path h="1933049" w="6933058">
                <a:moveTo>
                  <a:pt x="0" y="0"/>
                </a:moveTo>
                <a:lnTo>
                  <a:pt x="6933058" y="0"/>
                </a:lnTo>
                <a:lnTo>
                  <a:pt x="6933058" y="1933049"/>
                </a:lnTo>
                <a:lnTo>
                  <a:pt x="0" y="193304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  <a:ln w="38100" cap="sq">
            <a:solidFill>
              <a:srgbClr val="866255"/>
            </a:solidFill>
            <a:prstDash val="sysDot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2049018" y="7870734"/>
            <a:ext cx="6933058" cy="1201730"/>
          </a:xfrm>
          <a:custGeom>
            <a:avLst/>
            <a:gdLst/>
            <a:ahLst/>
            <a:cxnLst/>
            <a:rect r="r" b="b" t="t" l="l"/>
            <a:pathLst>
              <a:path h="1201730" w="6933058">
                <a:moveTo>
                  <a:pt x="0" y="0"/>
                </a:moveTo>
                <a:lnTo>
                  <a:pt x="6933058" y="0"/>
                </a:lnTo>
                <a:lnTo>
                  <a:pt x="6933058" y="1201730"/>
                </a:lnTo>
                <a:lnTo>
                  <a:pt x="0" y="120173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  <a:ln w="38100" cap="sq">
            <a:solidFill>
              <a:srgbClr val="866255"/>
            </a:solidFill>
            <a:prstDash val="sysDot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9411464" y="4076021"/>
            <a:ext cx="3019066" cy="2988875"/>
          </a:xfrm>
          <a:custGeom>
            <a:avLst/>
            <a:gdLst/>
            <a:ahLst/>
            <a:cxnLst/>
            <a:rect r="r" b="b" t="t" l="l"/>
            <a:pathLst>
              <a:path h="2988875" w="3019066">
                <a:moveTo>
                  <a:pt x="0" y="0"/>
                </a:moveTo>
                <a:lnTo>
                  <a:pt x="3019066" y="0"/>
                </a:lnTo>
                <a:lnTo>
                  <a:pt x="3019066" y="2988875"/>
                </a:lnTo>
                <a:lnTo>
                  <a:pt x="0" y="298887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  <a:ln w="38100" cap="sq">
            <a:solidFill>
              <a:srgbClr val="866255"/>
            </a:solidFill>
            <a:prstDash val="sysDot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2635100" y="4684673"/>
            <a:ext cx="3618451" cy="1948397"/>
          </a:xfrm>
          <a:custGeom>
            <a:avLst/>
            <a:gdLst/>
            <a:ahLst/>
            <a:cxnLst/>
            <a:rect r="r" b="b" t="t" l="l"/>
            <a:pathLst>
              <a:path h="1948397" w="3618451">
                <a:moveTo>
                  <a:pt x="0" y="0"/>
                </a:moveTo>
                <a:lnTo>
                  <a:pt x="3618452" y="0"/>
                </a:lnTo>
                <a:lnTo>
                  <a:pt x="3618452" y="1948397"/>
                </a:lnTo>
                <a:lnTo>
                  <a:pt x="0" y="194839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  <a:ln w="38100" cap="sq">
            <a:solidFill>
              <a:srgbClr val="866255"/>
            </a:solidFill>
            <a:prstDash val="sysDot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9320938" y="7411967"/>
            <a:ext cx="6961419" cy="1706397"/>
          </a:xfrm>
          <a:custGeom>
            <a:avLst/>
            <a:gdLst/>
            <a:ahLst/>
            <a:cxnLst/>
            <a:rect r="r" b="b" t="t" l="l"/>
            <a:pathLst>
              <a:path h="1706397" w="6961419">
                <a:moveTo>
                  <a:pt x="0" y="0"/>
                </a:moveTo>
                <a:lnTo>
                  <a:pt x="6961419" y="0"/>
                </a:lnTo>
                <a:lnTo>
                  <a:pt x="6961419" y="1706397"/>
                </a:lnTo>
                <a:lnTo>
                  <a:pt x="0" y="170639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  <a:ln w="38100" cap="sq">
            <a:solidFill>
              <a:srgbClr val="866255"/>
            </a:solidFill>
            <a:prstDash val="sysDot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2488331" y="2574772"/>
            <a:ext cx="6054433" cy="120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72"/>
              </a:lnSpc>
            </a:pPr>
            <a:r>
              <a:rPr lang="en-US" sz="7993">
                <a:solidFill>
                  <a:srgbClr val="866954"/>
                </a:solidFill>
                <a:latin typeface="Balmy"/>
              </a:rPr>
              <a:t>CODE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911290" y="4159383"/>
            <a:ext cx="3208514" cy="453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7"/>
              </a:lnSpc>
            </a:pPr>
            <a:r>
              <a:rPr lang="en-US" sz="3067">
                <a:solidFill>
                  <a:srgbClr val="866954"/>
                </a:solidFill>
                <a:latin typeface="Balsamiq Sans"/>
              </a:rPr>
              <a:t>Data Processing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911290" y="7189864"/>
            <a:ext cx="3208514" cy="453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7"/>
              </a:lnSpc>
            </a:pPr>
            <a:r>
              <a:rPr lang="en-US" sz="3067">
                <a:solidFill>
                  <a:srgbClr val="866954"/>
                </a:solidFill>
                <a:latin typeface="Balsamiq Sans"/>
              </a:rPr>
              <a:t>Displaying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68316" y="2634770"/>
            <a:ext cx="6054433" cy="120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72"/>
              </a:lnSpc>
            </a:pPr>
            <a:r>
              <a:rPr lang="en-US" sz="7993">
                <a:solidFill>
                  <a:srgbClr val="866954"/>
                </a:solidFill>
                <a:latin typeface="Balmy"/>
              </a:rPr>
              <a:t>Visualize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264917" y="432135"/>
            <a:ext cx="6054433" cy="120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72"/>
              </a:lnSpc>
            </a:pPr>
            <a:r>
              <a:rPr lang="en-US" sz="7993">
                <a:solidFill>
                  <a:srgbClr val="866954"/>
                </a:solidFill>
                <a:latin typeface="Balmy"/>
              </a:rPr>
              <a:t>Motivation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DAF7jzcnXVo</dc:identifier>
  <dcterms:modified xsi:type="dcterms:W3CDTF">2011-08-01T06:04:30Z</dcterms:modified>
  <cp:revision>1</cp:revision>
  <dc:title>Growth of Self-Employment</dc:title>
</cp:coreProperties>
</file>